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845" r:id="rId2"/>
  </p:sldMasterIdLst>
  <p:notesMasterIdLst>
    <p:notesMasterId r:id="rId18"/>
  </p:notesMasterIdLst>
  <p:sldIdLst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58" r:id="rId16"/>
    <p:sldId id="274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EF699-5C3B-4996-BB9C-4115F70D11FE}" type="datetimeFigureOut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3751A-7CA5-4D5B-8563-DC31577DE3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06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F7C3-3E59-4CB1-91A1-0DC02C21AEB3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04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8A3B-DCB5-420E-B3DD-B520A77487D2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49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96388-3A65-4EA4-90CB-B56C731C6D8A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F7C3-3E59-4CB1-91A1-0DC02C21AEB3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532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1621-2CDB-4E5A-88D2-E60F2BA04517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43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05132B5-C956-4517-8839-75063518A08B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ja-JP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129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85C2-5607-463C-AB3F-09517AC30A3E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807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18B2-66FB-4C91-B4FF-69B8EBE90E27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0644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3A82-BCAB-442D-A1F4-EFC27BD689B9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823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1ED9-A0DC-4447-844F-32C9F8763B16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456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EB60C-4FCC-4224-BC01-7E06B3C22BDE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210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1621-2CDB-4E5A-88D2-E60F2BA04517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742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24FA-4A16-4CEE-B751-4815D066AFEA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634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8A3B-DCB5-420E-B3DD-B520A77487D2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7133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96388-3A65-4EA4-90CB-B56C731C6D8A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00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32B5-C956-4517-8839-75063518A08B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13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85C2-5607-463C-AB3F-09517AC30A3E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28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18B2-66FB-4C91-B4FF-69B8EBE90E27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3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3A82-BCAB-442D-A1F4-EFC27BD689B9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1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1ED9-A0DC-4447-844F-32C9F8763B16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02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EB60C-4FCC-4224-BC01-7E06B3C22BDE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20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24FA-4A16-4CEE-B751-4815D066AFEA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43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26EB87-31FA-4862-91D2-07BDC36C8795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3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726EB87-31FA-4862-91D2-07BDC36C8795}" type="datetime1">
              <a:rPr kumimoji="1" lang="ja-JP" altLang="en-US" smtClean="0"/>
              <a:t>2020/10/6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B56E753-09C6-4042-91FE-2C74A9061E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81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e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2.wdp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/>
        </p:nvSpPr>
        <p:spPr>
          <a:xfrm>
            <a:off x="819640" y="4929414"/>
            <a:ext cx="4463559" cy="1349466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065416" y="1432223"/>
            <a:ext cx="8316687" cy="3035808"/>
          </a:xfrm>
        </p:spPr>
        <p:txBody>
          <a:bodyPr/>
          <a:lstStyle/>
          <a:p>
            <a:r>
              <a:rPr kumimoji="1" lang="en-US" altLang="ja-JP" sz="6600" dirty="0" smtClean="0"/>
              <a:t>State Farm distracted Driver Detection</a:t>
            </a:r>
            <a:endParaRPr kumimoji="1" lang="ja-JP" altLang="en-US" sz="6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27" y="1889785"/>
            <a:ext cx="1800225" cy="1809750"/>
          </a:xfrm>
          <a:prstGeom prst="rect">
            <a:avLst/>
          </a:prstGeom>
        </p:spPr>
      </p:pic>
      <p:sp>
        <p:nvSpPr>
          <p:cNvPr id="7" name="タイトル 1"/>
          <p:cNvSpPr txBox="1">
            <a:spLocks/>
          </p:cNvSpPr>
          <p:nvPr/>
        </p:nvSpPr>
        <p:spPr>
          <a:xfrm>
            <a:off x="819641" y="4289334"/>
            <a:ext cx="9966960" cy="3035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1" sz="9600" kern="1200" cap="all" baseline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6600" dirty="0"/>
          </a:p>
        </p:txBody>
      </p:sp>
      <p:sp>
        <p:nvSpPr>
          <p:cNvPr id="8" name="AutoShape 2" descr="Kaggl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" name="タイトル 1"/>
          <p:cNvSpPr txBox="1">
            <a:spLocks/>
          </p:cNvSpPr>
          <p:nvPr/>
        </p:nvSpPr>
        <p:spPr>
          <a:xfrm>
            <a:off x="10066867" y="6278880"/>
            <a:ext cx="2125133" cy="579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1" sz="9600" kern="1200" cap="all" baseline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/>
              <a:t>2020/10/7 PQI</a:t>
            </a:r>
            <a:endParaRPr lang="ja-JP" altLang="en-US" sz="2800" dirty="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819640" y="4982028"/>
            <a:ext cx="4829321" cy="1298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1" sz="9600" kern="1200" cap="all" baseline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b="1" u="sng" dirty="0" smtClean="0"/>
              <a:t>Private Score : 0.154</a:t>
            </a:r>
          </a:p>
          <a:p>
            <a:r>
              <a:rPr lang="ja-JP" altLang="en-US" sz="2800" dirty="0"/>
              <a:t>総合</a:t>
            </a:r>
            <a:r>
              <a:rPr lang="ja-JP" altLang="en-US" sz="2800" dirty="0" smtClean="0"/>
              <a:t>順位 </a:t>
            </a:r>
            <a:r>
              <a:rPr lang="en-US" altLang="ja-JP" sz="2800" dirty="0" smtClean="0"/>
              <a:t>: 14</a:t>
            </a:r>
            <a:r>
              <a:rPr lang="ja-JP" altLang="en-US" sz="2800" dirty="0" smtClean="0"/>
              <a:t>位</a:t>
            </a:r>
            <a:r>
              <a:rPr lang="en-US" altLang="ja-JP" sz="2800" dirty="0" smtClean="0"/>
              <a:t>/1438</a:t>
            </a:r>
            <a:r>
              <a:rPr lang="ja-JP" altLang="en-US" sz="2800" dirty="0" smtClean="0"/>
              <a:t>チーム</a:t>
            </a:r>
            <a:endParaRPr lang="en-US" altLang="ja-JP" sz="2800" dirty="0" smtClean="0"/>
          </a:p>
          <a:p>
            <a:r>
              <a:rPr lang="ja-JP" altLang="en-US" sz="2800" dirty="0"/>
              <a:t>社内</a:t>
            </a:r>
            <a:r>
              <a:rPr lang="ja-JP" altLang="en-US" sz="2800" dirty="0" smtClean="0"/>
              <a:t>順位 </a:t>
            </a:r>
            <a:r>
              <a:rPr lang="en-US" altLang="ja-JP" sz="2800" dirty="0" smtClean="0"/>
              <a:t>: 3</a:t>
            </a:r>
            <a:r>
              <a:rPr lang="ja-JP" altLang="en-US" sz="2800" dirty="0" smtClean="0"/>
              <a:t>位</a:t>
            </a:r>
            <a:r>
              <a:rPr lang="en-US" altLang="ja-JP" sz="2800" dirty="0" smtClean="0"/>
              <a:t>/16</a:t>
            </a:r>
            <a:r>
              <a:rPr lang="ja-JP" altLang="en-US" sz="2800" dirty="0" smtClean="0"/>
              <a:t>チーム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54163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06248" y="220472"/>
            <a:ext cx="7850632" cy="876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u="sng" dirty="0"/>
              <a:t>9</a:t>
            </a:r>
            <a:r>
              <a:rPr lang="en-US" altLang="ja-JP" u="sng" dirty="0" smtClean="0"/>
              <a:t>.</a:t>
            </a:r>
            <a:r>
              <a:rPr lang="ja-JP" altLang="en-US" u="sng" dirty="0" smtClean="0"/>
              <a:t>疑似ラベルの追加</a:t>
            </a:r>
            <a:endParaRPr lang="ja-JP" altLang="en-US" u="sng" dirty="0"/>
          </a:p>
        </p:txBody>
      </p:sp>
      <p:sp>
        <p:nvSpPr>
          <p:cNvPr id="6" name="正方形/長方形 5"/>
          <p:cNvSpPr/>
          <p:nvPr/>
        </p:nvSpPr>
        <p:spPr>
          <a:xfrm>
            <a:off x="5019040" y="6453243"/>
            <a:ext cx="6817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https://qiita.com/koshian2/items/f4a458466b15bb91c7cb</a:t>
            </a:r>
          </a:p>
        </p:txBody>
      </p:sp>
      <p:sp>
        <p:nvSpPr>
          <p:cNvPr id="7" name="Rectangle 8"/>
          <p:cNvSpPr/>
          <p:nvPr/>
        </p:nvSpPr>
        <p:spPr>
          <a:xfrm>
            <a:off x="206248" y="1628167"/>
            <a:ext cx="11762232" cy="4532049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正方形/長方形 7"/>
          <p:cNvSpPr/>
          <p:nvPr/>
        </p:nvSpPr>
        <p:spPr>
          <a:xfrm>
            <a:off x="442976" y="1771929"/>
            <a:ext cx="9791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u="sng" dirty="0" smtClean="0"/>
              <a:t>半教師あり</a:t>
            </a:r>
            <a:r>
              <a:rPr lang="ja-JP" altLang="en-US" sz="3200" b="1" u="sng" dirty="0"/>
              <a:t>学習</a:t>
            </a:r>
            <a:endParaRPr lang="en-US" altLang="ja-JP" sz="3200" b="1" u="sng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76" y="3085242"/>
            <a:ext cx="3571875" cy="119062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193349" y="1864673"/>
            <a:ext cx="76562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/>
              <a:t>(Step1)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作成したモデルで</a:t>
            </a:r>
            <a:r>
              <a:rPr lang="en-US" altLang="ja-JP" sz="2400" dirty="0" smtClean="0"/>
              <a:t>Test Data</a:t>
            </a:r>
            <a:r>
              <a:rPr lang="ja-JP" altLang="en-US" sz="2400" dirty="0" smtClean="0"/>
              <a:t>を予測し、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　　  ラベルを付ける</a:t>
            </a:r>
            <a:endParaRPr lang="en-US" altLang="ja-JP" sz="2400" dirty="0" smtClean="0"/>
          </a:p>
          <a:p>
            <a:r>
              <a:rPr lang="en-US" altLang="ja-JP" sz="2400" dirty="0" smtClean="0"/>
              <a:t>(Step2) Test Data</a:t>
            </a:r>
            <a:r>
              <a:rPr lang="ja-JP" altLang="en-US" sz="2400" dirty="0" smtClean="0"/>
              <a:t>の重みを</a:t>
            </a:r>
            <a:r>
              <a:rPr lang="en-US" altLang="ja-JP" sz="2400" dirty="0" smtClean="0"/>
              <a:t>0.1×epoch</a:t>
            </a:r>
            <a:r>
              <a:rPr lang="ja-JP" altLang="en-US" sz="2400" dirty="0" smtClean="0"/>
              <a:t>に更新して学習 </a:t>
            </a:r>
            <a:endParaRPr lang="en-US" altLang="ja-JP" sz="2400" dirty="0" smtClean="0"/>
          </a:p>
          <a:p>
            <a:r>
              <a:rPr lang="en-US" altLang="ja-JP" sz="1600" dirty="0" smtClean="0"/>
              <a:t>                      ※</a:t>
            </a:r>
            <a:r>
              <a:rPr lang="ja-JP" altLang="en-US" sz="1600" dirty="0" smtClean="0"/>
              <a:t>ただし重みが</a:t>
            </a:r>
            <a:r>
              <a:rPr lang="en-US" altLang="ja-JP" sz="1600" dirty="0" smtClean="0"/>
              <a:t>3</a:t>
            </a:r>
            <a:r>
              <a:rPr lang="ja-JP" altLang="en-US" sz="1600" dirty="0" smtClean="0"/>
              <a:t>となったら、重みは更新しない</a:t>
            </a:r>
            <a:endParaRPr lang="en-US" altLang="ja-JP" sz="1600" dirty="0" smtClean="0"/>
          </a:p>
          <a:p>
            <a:r>
              <a:rPr lang="en-US" altLang="ja-JP" sz="2400" dirty="0" smtClean="0"/>
              <a:t>(Step3) Step1,2</a:t>
            </a:r>
            <a:r>
              <a:rPr lang="ja-JP" altLang="en-US" sz="2400" dirty="0" smtClean="0"/>
              <a:t>を繰り返す</a:t>
            </a:r>
            <a:endParaRPr lang="en-US" altLang="ja-JP" sz="2400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76" y="4362864"/>
            <a:ext cx="2657475" cy="52387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93349" y="3932247"/>
            <a:ext cx="7348411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dirty="0" smtClean="0"/>
              <a:t>最初は</a:t>
            </a:r>
            <a:r>
              <a:rPr lang="en-US" altLang="ja-JP" sz="2400" b="1" dirty="0" smtClean="0"/>
              <a:t>Train Data</a:t>
            </a:r>
            <a:r>
              <a:rPr lang="ja-JP" altLang="en-US" sz="2400" dirty="0" smtClean="0"/>
              <a:t>のみを学習、</a:t>
            </a:r>
            <a:endParaRPr lang="en-US" altLang="ja-JP" sz="2400" dirty="0" smtClean="0"/>
          </a:p>
          <a:p>
            <a:r>
              <a:rPr lang="ja-JP" altLang="en-US" sz="2400" dirty="0"/>
              <a:t>徐々</a:t>
            </a:r>
            <a:r>
              <a:rPr lang="ja-JP" altLang="en-US" sz="2400" dirty="0" smtClean="0"/>
              <a:t>に</a:t>
            </a:r>
            <a:r>
              <a:rPr lang="en-US" altLang="ja-JP" sz="2400" b="1" dirty="0" smtClean="0"/>
              <a:t>Test Data</a:t>
            </a:r>
            <a:r>
              <a:rPr lang="ja-JP" altLang="en-US" sz="2400" dirty="0" smtClean="0"/>
              <a:t>の重みが増えていき、</a:t>
            </a:r>
            <a:endParaRPr lang="en-US" altLang="ja-JP" sz="2400" dirty="0" smtClean="0"/>
          </a:p>
          <a:p>
            <a:r>
              <a:rPr lang="ja-JP" altLang="en-US" sz="2400" dirty="0"/>
              <a:t>最終的</a:t>
            </a:r>
            <a:r>
              <a:rPr lang="ja-JP" altLang="en-US" sz="2400" dirty="0" smtClean="0"/>
              <a:t>には</a:t>
            </a:r>
            <a:r>
              <a:rPr lang="en-US" altLang="ja-JP" sz="2400" b="1" dirty="0" smtClean="0"/>
              <a:t>Test Data</a:t>
            </a:r>
            <a:r>
              <a:rPr lang="ja-JP" altLang="en-US" sz="2400" dirty="0" smtClean="0"/>
              <a:t>の重みが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倍で学習していく</a:t>
            </a:r>
            <a:endParaRPr lang="en-US" altLang="ja-JP" sz="2400" dirty="0" smtClean="0"/>
          </a:p>
          <a:p>
            <a:r>
              <a:rPr lang="en-US" altLang="ja-JP" sz="1600" dirty="0" smtClean="0"/>
              <a:t>(</a:t>
            </a:r>
            <a:r>
              <a:rPr lang="en-US" altLang="ja-JP" sz="1600" dirty="0" err="1"/>
              <a:t>w</a:t>
            </a:r>
            <a:r>
              <a:rPr lang="en-US" altLang="ja-JP" sz="1600" dirty="0" err="1" smtClean="0"/>
              <a:t>eight_col</a:t>
            </a:r>
            <a:r>
              <a:rPr lang="ja-JP" altLang="en-US" sz="1600" dirty="0" smtClean="0"/>
              <a:t>という引数で重みを指定できます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837170" y="196386"/>
            <a:ext cx="347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Private Score </a:t>
            </a:r>
            <a:r>
              <a:rPr lang="ja-JP" altLang="en-US" sz="2400" b="1" u="sng" dirty="0" smtClean="0"/>
              <a:t>： </a:t>
            </a:r>
            <a:r>
              <a:rPr lang="en-US" altLang="ja-JP" sz="2400" b="1" u="sng" dirty="0" smtClean="0"/>
              <a:t>0.45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7755638" y="196385"/>
            <a:ext cx="3410202" cy="1294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837170" y="1033060"/>
            <a:ext cx="347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Private Score </a:t>
            </a:r>
            <a:r>
              <a:rPr lang="ja-JP" altLang="en-US" sz="2400" b="1" u="sng" dirty="0" smtClean="0"/>
              <a:t>： </a:t>
            </a:r>
            <a:r>
              <a:rPr lang="en-US" altLang="ja-JP" sz="2400" b="1" u="sng" dirty="0" smtClean="0"/>
              <a:t>0.39</a:t>
            </a:r>
          </a:p>
        </p:txBody>
      </p:sp>
      <p:sp>
        <p:nvSpPr>
          <p:cNvPr id="18" name="右矢印 17"/>
          <p:cNvSpPr/>
          <p:nvPr/>
        </p:nvSpPr>
        <p:spPr>
          <a:xfrm rot="5400000">
            <a:off x="9391449" y="614449"/>
            <a:ext cx="296939" cy="518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81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/>
        </p:nvSpPr>
        <p:spPr>
          <a:xfrm>
            <a:off x="206248" y="1280161"/>
            <a:ext cx="5381752" cy="546608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48" y="1591925"/>
            <a:ext cx="4975352" cy="502421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06248" y="220472"/>
            <a:ext cx="7850632" cy="876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u="sng" dirty="0" smtClean="0"/>
              <a:t>10.</a:t>
            </a:r>
            <a:r>
              <a:rPr lang="ja-JP" altLang="en-US" u="sng" dirty="0" smtClean="0"/>
              <a:t>姿勢の検出</a:t>
            </a:r>
            <a:r>
              <a:rPr lang="en-US" altLang="ja-JP" u="sng" dirty="0" smtClean="0"/>
              <a:t>(</a:t>
            </a:r>
            <a:r>
              <a:rPr lang="en-US" altLang="ja-JP" u="sng" dirty="0" err="1" smtClean="0"/>
              <a:t>PoseNet</a:t>
            </a:r>
            <a:r>
              <a:rPr lang="en-US" altLang="ja-JP" u="sng" dirty="0" smtClean="0"/>
              <a:t>)</a:t>
            </a:r>
            <a:endParaRPr lang="ja-JP" altLang="en-US" u="sng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43" y="3177676"/>
            <a:ext cx="2916793" cy="2187595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5222240" y="3968091"/>
            <a:ext cx="1874803" cy="518801"/>
          </a:xfrm>
          <a:prstGeom prst="rightArrow">
            <a:avLst>
              <a:gd name="adj1" fmla="val 50000"/>
              <a:gd name="adj2" fmla="val 51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755638" y="196385"/>
            <a:ext cx="3410202" cy="1294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5400000">
            <a:off x="9391449" y="614449"/>
            <a:ext cx="296939" cy="518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802939" y="220472"/>
            <a:ext cx="347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Private Score </a:t>
            </a:r>
            <a:r>
              <a:rPr lang="ja-JP" altLang="en-US" sz="2400" b="1" u="sng" dirty="0" smtClean="0"/>
              <a:t>： </a:t>
            </a:r>
            <a:r>
              <a:rPr lang="en-US" altLang="ja-JP" sz="2400" b="1" u="sng" dirty="0" smtClean="0"/>
              <a:t>0.39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802939" y="1063357"/>
            <a:ext cx="347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Private Score </a:t>
            </a:r>
            <a:r>
              <a:rPr lang="ja-JP" altLang="en-US" sz="2400" b="1" u="sng" dirty="0" smtClean="0"/>
              <a:t>： </a:t>
            </a:r>
            <a:r>
              <a:rPr lang="en-US" altLang="ja-JP" sz="2400" b="1" u="sng" dirty="0" smtClean="0"/>
              <a:t>0.31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791200" y="1784836"/>
            <a:ext cx="6281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 smtClean="0"/>
              <a:t>Train Data</a:t>
            </a:r>
            <a:r>
              <a:rPr lang="en-US" altLang="ja-JP" sz="2800" dirty="0" smtClean="0"/>
              <a:t>, </a:t>
            </a:r>
            <a:r>
              <a:rPr lang="en-US" altLang="ja-JP" sz="2800" b="1" dirty="0" smtClean="0"/>
              <a:t>Test Data</a:t>
            </a:r>
            <a:r>
              <a:rPr lang="ja-JP" altLang="en-US" sz="2800" dirty="0" smtClean="0"/>
              <a:t>合わせて</a:t>
            </a:r>
            <a:endParaRPr lang="en-US" altLang="ja-JP" sz="2800" dirty="0" smtClean="0"/>
          </a:p>
          <a:p>
            <a:r>
              <a:rPr lang="en-US" altLang="ja-JP" sz="2800" dirty="0" smtClean="0"/>
              <a:t>102,150</a:t>
            </a:r>
            <a:r>
              <a:rPr lang="ja-JP" altLang="en-US" sz="2800" dirty="0" smtClean="0"/>
              <a:t>枚に対して</a:t>
            </a:r>
            <a:r>
              <a:rPr lang="en-US" altLang="ja-JP" sz="2800" dirty="0" err="1" smtClean="0"/>
              <a:t>PoseNet</a:t>
            </a:r>
            <a:r>
              <a:rPr lang="ja-JP" altLang="en-US" sz="2800" dirty="0" smtClean="0"/>
              <a:t>を適用</a:t>
            </a:r>
            <a:endParaRPr lang="en-US" altLang="ja-JP" sz="2800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5910072" y="5683802"/>
            <a:ext cx="38892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 smtClean="0"/>
              <a:t>新しい画像でモデルを</a:t>
            </a:r>
            <a:endParaRPr lang="en-US" altLang="ja-JP" sz="2800" dirty="0" smtClean="0"/>
          </a:p>
          <a:p>
            <a:r>
              <a:rPr lang="en-US" altLang="ja-JP" sz="2800" dirty="0" smtClean="0"/>
              <a:t>1</a:t>
            </a:r>
            <a:r>
              <a:rPr lang="ja-JP" altLang="en-US" sz="2800" dirty="0" smtClean="0"/>
              <a:t>から作って学習</a:t>
            </a:r>
            <a:endParaRPr lang="en-US" altLang="ja-JP" sz="28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7635523" y="2757226"/>
            <a:ext cx="41703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/>
              <a:t>※1</a:t>
            </a:r>
            <a:r>
              <a:rPr lang="ja-JP" altLang="en-US" sz="1600" dirty="0" smtClean="0"/>
              <a:t>枚</a:t>
            </a:r>
            <a:r>
              <a:rPr lang="en-US" altLang="ja-JP" sz="1600" dirty="0" smtClean="0"/>
              <a:t>10</a:t>
            </a:r>
            <a:r>
              <a:rPr lang="ja-JP" altLang="en-US" sz="1600" dirty="0" smtClean="0"/>
              <a:t>秒ほどかかるので、</a:t>
            </a:r>
            <a:r>
              <a:rPr lang="en-US" altLang="ja-JP" sz="1600" dirty="0" smtClean="0"/>
              <a:t>283</a:t>
            </a:r>
            <a:r>
              <a:rPr lang="ja-JP" altLang="en-US" sz="1600" dirty="0" smtClean="0"/>
              <a:t>時間かかる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5089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/>
          <p:nvPr/>
        </p:nvSpPr>
        <p:spPr>
          <a:xfrm>
            <a:off x="206248" y="1936391"/>
            <a:ext cx="11589512" cy="316392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06248" y="220472"/>
            <a:ext cx="11914632" cy="876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u="sng" dirty="0" smtClean="0"/>
              <a:t>11.</a:t>
            </a:r>
            <a:r>
              <a:rPr lang="ja-JP" altLang="en-US" u="sng" dirty="0" smtClean="0"/>
              <a:t>顔検出</a:t>
            </a:r>
            <a:r>
              <a:rPr lang="en-US" altLang="ja-JP" u="sng" dirty="0" smtClean="0"/>
              <a:t>(</a:t>
            </a:r>
            <a:r>
              <a:rPr lang="en-US" altLang="ja-JP" u="sng" dirty="0" err="1" smtClean="0"/>
              <a:t>Dlib</a:t>
            </a:r>
            <a:r>
              <a:rPr lang="en-US" altLang="ja-JP" u="sng" dirty="0" smtClean="0"/>
              <a:t> : shape_predictor_68_face_landmarks)</a:t>
            </a:r>
            <a:endParaRPr lang="ja-JP" altLang="en-US" u="sng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91" y="2256669"/>
            <a:ext cx="3171825" cy="242141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221041" y="2431256"/>
            <a:ext cx="6281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 smtClean="0"/>
              <a:t>Train Data</a:t>
            </a:r>
            <a:r>
              <a:rPr lang="en-US" altLang="ja-JP" sz="2800" dirty="0" smtClean="0"/>
              <a:t>, </a:t>
            </a:r>
            <a:r>
              <a:rPr lang="en-US" altLang="ja-JP" sz="2800" b="1" dirty="0" smtClean="0"/>
              <a:t>Test Data</a:t>
            </a:r>
            <a:r>
              <a:rPr lang="ja-JP" altLang="en-US" sz="2800" dirty="0" smtClean="0"/>
              <a:t>合わせて</a:t>
            </a:r>
            <a:endParaRPr lang="en-US" altLang="ja-JP" sz="2800" dirty="0" smtClean="0"/>
          </a:p>
          <a:p>
            <a:r>
              <a:rPr lang="en-US" altLang="ja-JP" sz="2800" dirty="0" smtClean="0"/>
              <a:t>102,150</a:t>
            </a:r>
            <a:r>
              <a:rPr lang="ja-JP" altLang="en-US" sz="2800" dirty="0" smtClean="0"/>
              <a:t>枚に対して顔角度を計算</a:t>
            </a:r>
            <a:endParaRPr lang="en-US" altLang="ja-JP" sz="2800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7140731" y="3467378"/>
            <a:ext cx="41703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/>
              <a:t>※1</a:t>
            </a:r>
            <a:r>
              <a:rPr lang="ja-JP" altLang="en-US" sz="1600" dirty="0" smtClean="0"/>
              <a:t>枚</a:t>
            </a:r>
            <a:r>
              <a:rPr lang="en-US" altLang="ja-JP" sz="1600" dirty="0" smtClean="0"/>
              <a:t>3</a:t>
            </a:r>
            <a:r>
              <a:rPr lang="ja-JP" altLang="en-US" sz="1600" dirty="0" smtClean="0"/>
              <a:t>秒ほどかかるので、</a:t>
            </a:r>
            <a:r>
              <a:rPr lang="en-US" altLang="ja-JP" sz="1600" dirty="0" smtClean="0"/>
              <a:t>85</a:t>
            </a:r>
            <a:r>
              <a:rPr lang="ja-JP" altLang="en-US" sz="1600" dirty="0" smtClean="0"/>
              <a:t>時間かかる</a:t>
            </a:r>
            <a:endParaRPr lang="en-US" altLang="ja-JP" sz="1600" dirty="0" smtClean="0"/>
          </a:p>
        </p:txBody>
      </p:sp>
      <p:sp>
        <p:nvSpPr>
          <p:cNvPr id="12" name="右矢印 11"/>
          <p:cNvSpPr/>
          <p:nvPr/>
        </p:nvSpPr>
        <p:spPr>
          <a:xfrm>
            <a:off x="3790879" y="2648908"/>
            <a:ext cx="1298082" cy="518801"/>
          </a:xfrm>
          <a:prstGeom prst="rightArrow">
            <a:avLst>
              <a:gd name="adj1" fmla="val 50000"/>
              <a:gd name="adj2" fmla="val 51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6248" y="1173396"/>
            <a:ext cx="11104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dirty="0" smtClean="0"/>
              <a:t>顔の</a:t>
            </a:r>
            <a:r>
              <a:rPr lang="ja-JP" altLang="en-US" sz="2800" b="1" dirty="0"/>
              <a:t>輪郭</a:t>
            </a:r>
            <a:r>
              <a:rPr lang="ja-JP" altLang="en-US" sz="2800" b="1" dirty="0" smtClean="0"/>
              <a:t>の重心と顔のパーツの重心の差分から顔の角度を</a:t>
            </a:r>
            <a:r>
              <a:rPr lang="ja-JP" altLang="en-US" sz="2800" b="1" dirty="0"/>
              <a:t>計算</a:t>
            </a:r>
            <a:endParaRPr lang="en-US" altLang="ja-JP" sz="2800" b="1" dirty="0" smtClean="0"/>
          </a:p>
        </p:txBody>
      </p:sp>
      <p:sp>
        <p:nvSpPr>
          <p:cNvPr id="14" name="正方形/長方形 13"/>
          <p:cNvSpPr/>
          <p:nvPr/>
        </p:nvSpPr>
        <p:spPr>
          <a:xfrm>
            <a:off x="206248" y="1059583"/>
            <a:ext cx="10410952" cy="644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67" y="5332142"/>
            <a:ext cx="1939593" cy="1479974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560320" y="6020329"/>
            <a:ext cx="604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/>
              <a:t>※</a:t>
            </a:r>
            <a:r>
              <a:rPr lang="ja-JP" altLang="en-US" sz="1600" dirty="0"/>
              <a:t>関係</a:t>
            </a:r>
            <a:r>
              <a:rPr lang="ja-JP" altLang="en-US" sz="1600" dirty="0" smtClean="0"/>
              <a:t>ないも</a:t>
            </a:r>
            <a:r>
              <a:rPr lang="ja-JP" altLang="en-US" sz="1600" dirty="0"/>
              <a:t>の</a:t>
            </a:r>
            <a:r>
              <a:rPr lang="ja-JP" altLang="en-US" sz="1600" dirty="0" smtClean="0"/>
              <a:t>に反応する場合があるので、顔の座標、大きさ</a:t>
            </a:r>
            <a:endParaRPr lang="en-US" altLang="ja-JP" sz="1600" dirty="0" smtClean="0"/>
          </a:p>
          <a:p>
            <a:r>
              <a:rPr lang="ja-JP" altLang="en-US" sz="1600" dirty="0"/>
              <a:t>　等</a:t>
            </a:r>
            <a:r>
              <a:rPr lang="ja-JP" altLang="en-US" sz="1600" dirty="0" smtClean="0"/>
              <a:t>で異常値をはじく必要がある</a:t>
            </a:r>
            <a:endParaRPr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3922959" y="4305372"/>
            <a:ext cx="7580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 smtClean="0">
                <a:solidFill>
                  <a:srgbClr val="0000FF"/>
                </a:solidFill>
              </a:rPr>
              <a:t>新たな特徴量として顔の角度を抽出</a:t>
            </a:r>
            <a:endParaRPr lang="en-US" altLang="ja-JP" sz="36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8"/>
          <p:cNvSpPr/>
          <p:nvPr/>
        </p:nvSpPr>
        <p:spPr>
          <a:xfrm>
            <a:off x="280924" y="1922787"/>
            <a:ext cx="5879592" cy="480984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06248" y="220472"/>
            <a:ext cx="11670792" cy="876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u="sng" dirty="0" smtClean="0"/>
              <a:t>12.</a:t>
            </a:r>
            <a:r>
              <a:rPr lang="ja-JP" altLang="en-US" u="sng" dirty="0" smtClean="0"/>
              <a:t>スタッキング</a:t>
            </a:r>
            <a:endParaRPr lang="ja-JP" altLang="en-US" u="sng" dirty="0"/>
          </a:p>
        </p:txBody>
      </p:sp>
      <p:sp>
        <p:nvSpPr>
          <p:cNvPr id="13" name="正方形/長方形 12"/>
          <p:cNvSpPr/>
          <p:nvPr/>
        </p:nvSpPr>
        <p:spPr>
          <a:xfrm>
            <a:off x="206248" y="1173396"/>
            <a:ext cx="11104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 err="1" smtClean="0"/>
              <a:t>Kaggle</a:t>
            </a:r>
            <a:r>
              <a:rPr lang="ja-JP" altLang="en-US" sz="2800" b="1" dirty="0" err="1" smtClean="0"/>
              <a:t>で</a:t>
            </a:r>
            <a:r>
              <a:rPr lang="ja-JP" altLang="en-US" sz="2800" b="1" dirty="0" smtClean="0"/>
              <a:t>よく使われているスタッキングを適用</a:t>
            </a:r>
            <a:endParaRPr lang="en-US" altLang="ja-JP" sz="2800" b="1" dirty="0" smtClean="0"/>
          </a:p>
        </p:txBody>
      </p:sp>
      <p:sp>
        <p:nvSpPr>
          <p:cNvPr id="14" name="正方形/長方形 13"/>
          <p:cNvSpPr/>
          <p:nvPr/>
        </p:nvSpPr>
        <p:spPr>
          <a:xfrm>
            <a:off x="179324" y="1101463"/>
            <a:ext cx="8070596" cy="644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538480" y="3060994"/>
            <a:ext cx="2235200" cy="34875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右中かっこ 2"/>
          <p:cNvSpPr/>
          <p:nvPr/>
        </p:nvSpPr>
        <p:spPr>
          <a:xfrm rot="16200000">
            <a:off x="1407159" y="1675000"/>
            <a:ext cx="497841" cy="2235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80720" y="2022215"/>
            <a:ext cx="2255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b="1" dirty="0" smtClean="0"/>
              <a:t>疑似ラベル学習モデル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の予測</a:t>
            </a:r>
            <a:r>
              <a:rPr lang="ja-JP" altLang="en-US" sz="1200" b="1" dirty="0"/>
              <a:t>結果</a:t>
            </a:r>
            <a:endParaRPr lang="en-US" altLang="ja-JP" sz="1200" b="1" dirty="0" smtClean="0"/>
          </a:p>
        </p:txBody>
      </p:sp>
      <p:sp>
        <p:nvSpPr>
          <p:cNvPr id="19" name="正方形/長方形 18"/>
          <p:cNvSpPr/>
          <p:nvPr/>
        </p:nvSpPr>
        <p:spPr>
          <a:xfrm>
            <a:off x="2844800" y="3060994"/>
            <a:ext cx="2194560" cy="34875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中かっこ 19"/>
          <p:cNvSpPr/>
          <p:nvPr/>
        </p:nvSpPr>
        <p:spPr>
          <a:xfrm rot="16200000">
            <a:off x="3693160" y="1695320"/>
            <a:ext cx="497840" cy="21945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936240" y="1986409"/>
            <a:ext cx="2448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 err="1" smtClean="0"/>
              <a:t>PoseNet</a:t>
            </a:r>
            <a:r>
              <a:rPr lang="ja-JP" altLang="en-US" sz="1200" b="1" dirty="0" smtClean="0"/>
              <a:t>画像学習モデル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の予測</a:t>
            </a:r>
            <a:r>
              <a:rPr lang="ja-JP" altLang="en-US" sz="1200" b="1" dirty="0"/>
              <a:t>結果</a:t>
            </a:r>
            <a:endParaRPr lang="en-US" altLang="ja-JP" sz="1200" b="1" dirty="0" smtClean="0"/>
          </a:p>
        </p:txBody>
      </p:sp>
      <p:sp>
        <p:nvSpPr>
          <p:cNvPr id="22" name="右中かっこ 21"/>
          <p:cNvSpPr/>
          <p:nvPr/>
        </p:nvSpPr>
        <p:spPr>
          <a:xfrm rot="16200000">
            <a:off x="5080000" y="2557827"/>
            <a:ext cx="497840" cy="4368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968240" y="1996146"/>
            <a:ext cx="1656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b="1" dirty="0" smtClean="0"/>
              <a:t>顔検出結果</a:t>
            </a:r>
            <a:endParaRPr lang="en-US" altLang="ja-JP" sz="1200" b="1" dirty="0" smtClean="0"/>
          </a:p>
          <a:p>
            <a:r>
              <a:rPr lang="ja-JP" altLang="en-US" sz="1200" b="1" dirty="0" smtClean="0"/>
              <a:t>（角度、座標）</a:t>
            </a:r>
            <a:endParaRPr lang="en-US" altLang="ja-JP" sz="1200" b="1" dirty="0" smtClean="0"/>
          </a:p>
        </p:txBody>
      </p:sp>
      <p:sp>
        <p:nvSpPr>
          <p:cNvPr id="24" name="正方形/長方形 23"/>
          <p:cNvSpPr/>
          <p:nvPr/>
        </p:nvSpPr>
        <p:spPr>
          <a:xfrm>
            <a:off x="5110480" y="3060994"/>
            <a:ext cx="436880" cy="34875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530860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462788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440436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415544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91160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342392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322072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300736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366776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831080" y="3072000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39268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216916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192024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167640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118872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8552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7216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1432560" y="3060994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2595880" y="3072000"/>
            <a:ext cx="0" cy="3487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右矢印 44"/>
          <p:cNvSpPr/>
          <p:nvPr/>
        </p:nvSpPr>
        <p:spPr>
          <a:xfrm>
            <a:off x="6168320" y="4073375"/>
            <a:ext cx="1298082" cy="518801"/>
          </a:xfrm>
          <a:prstGeom prst="rightArrow">
            <a:avLst>
              <a:gd name="adj1" fmla="val 50000"/>
              <a:gd name="adj2" fmla="val 51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770875" y="3861665"/>
            <a:ext cx="3286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Table</a:t>
            </a:r>
            <a:r>
              <a:rPr lang="ja-JP" altLang="en-US" sz="2800" dirty="0" smtClean="0"/>
              <a:t>データとして</a:t>
            </a:r>
            <a:endParaRPr lang="en-US" altLang="ja-JP" sz="2800" dirty="0" smtClean="0"/>
          </a:p>
          <a:p>
            <a:r>
              <a:rPr lang="en-US" altLang="ja-JP" sz="2800" dirty="0" err="1" smtClean="0"/>
              <a:t>XGBoost</a:t>
            </a:r>
            <a:r>
              <a:rPr lang="ja-JP" altLang="en-US" sz="2800" dirty="0" smtClean="0"/>
              <a:t>等で</a:t>
            </a:r>
            <a:r>
              <a:rPr lang="ja-JP" altLang="en-US" sz="2800" dirty="0"/>
              <a:t>学習</a:t>
            </a:r>
            <a:endParaRPr lang="en-US" altLang="ja-JP" sz="2800" dirty="0" smtClean="0"/>
          </a:p>
        </p:txBody>
      </p:sp>
      <p:sp>
        <p:nvSpPr>
          <p:cNvPr id="47" name="正方形/長方形 46"/>
          <p:cNvSpPr/>
          <p:nvPr/>
        </p:nvSpPr>
        <p:spPr>
          <a:xfrm>
            <a:off x="8517638" y="230308"/>
            <a:ext cx="3410202" cy="1294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/>
          <p:cNvSpPr/>
          <p:nvPr/>
        </p:nvSpPr>
        <p:spPr>
          <a:xfrm rot="5400000">
            <a:off x="10153449" y="648372"/>
            <a:ext cx="296939" cy="518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564939" y="254395"/>
            <a:ext cx="347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Private Score </a:t>
            </a:r>
            <a:r>
              <a:rPr lang="ja-JP" altLang="en-US" sz="2400" b="1" u="sng" dirty="0" smtClean="0"/>
              <a:t>： </a:t>
            </a:r>
            <a:r>
              <a:rPr lang="en-US" altLang="ja-JP" sz="2400" b="1" u="sng" dirty="0" smtClean="0"/>
              <a:t>0.31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564939" y="1097280"/>
            <a:ext cx="347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Private Score </a:t>
            </a:r>
            <a:r>
              <a:rPr lang="ja-JP" altLang="en-US" sz="2400" b="1" u="sng" dirty="0" smtClean="0"/>
              <a:t>： </a:t>
            </a:r>
            <a:r>
              <a:rPr lang="en-US" altLang="ja-JP" sz="2400" b="1" u="sng" dirty="0" smtClean="0"/>
              <a:t>0.25</a:t>
            </a:r>
          </a:p>
        </p:txBody>
      </p:sp>
    </p:spTree>
    <p:extLst>
      <p:ext uri="{BB962C8B-B14F-4D97-AF65-F5344CB8AC3E}">
        <p14:creationId xmlns:p14="http://schemas.microsoft.com/office/powerpoint/2010/main" val="39445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/>
          <p:cNvSpPr txBox="1"/>
          <p:nvPr/>
        </p:nvSpPr>
        <p:spPr>
          <a:xfrm>
            <a:off x="1318022" y="1182455"/>
            <a:ext cx="2127280" cy="3164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(1)</a:t>
            </a:r>
            <a:r>
              <a:rPr lang="ja-JP" altLang="en-US" sz="1400" dirty="0" smtClean="0"/>
              <a:t>ディープラーニング</a:t>
            </a:r>
            <a:endParaRPr lang="en-US" altLang="ja-JP" sz="1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56081" y="1182455"/>
            <a:ext cx="1423032" cy="3139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(2)</a:t>
            </a:r>
            <a:r>
              <a:rPr lang="ja-JP" altLang="en-US" sz="1400" dirty="0" smtClean="0"/>
              <a:t>疑似ラベル</a:t>
            </a:r>
            <a:endParaRPr kumimoji="1" lang="en-US" altLang="ja-JP" sz="1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4920" y="2685098"/>
            <a:ext cx="708480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画像</a:t>
            </a:r>
            <a:endParaRPr kumimoji="1" lang="en-US" altLang="ja-JP" sz="1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40455" y="2575454"/>
            <a:ext cx="1203934" cy="5232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(3)</a:t>
            </a:r>
            <a:r>
              <a:rPr kumimoji="1" lang="ja-JP" altLang="en-US" sz="1400" dirty="0" smtClean="0"/>
              <a:t>姿勢検出</a:t>
            </a:r>
            <a:endParaRPr kumimoji="1" lang="en-US" altLang="ja-JP" sz="1400" dirty="0" smtClean="0"/>
          </a:p>
          <a:p>
            <a:r>
              <a:rPr lang="en-US" altLang="ja-JP" sz="1400" dirty="0" smtClean="0"/>
              <a:t>(</a:t>
            </a:r>
            <a:r>
              <a:rPr lang="en-US" altLang="ja-JP" sz="1400" dirty="0" err="1" smtClean="0"/>
              <a:t>PoseNet</a:t>
            </a:r>
            <a:r>
              <a:rPr lang="en-US" altLang="ja-JP" sz="1400" dirty="0" smtClean="0"/>
              <a:t>)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18022" y="5101543"/>
            <a:ext cx="954968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(5)</a:t>
            </a:r>
            <a:r>
              <a:rPr kumimoji="1" lang="ja-JP" altLang="en-US" sz="1200" dirty="0" smtClean="0"/>
              <a:t>顔検出</a:t>
            </a:r>
            <a:endParaRPr kumimoji="1" lang="en-US" altLang="ja-JP" sz="1200" dirty="0" smtClean="0"/>
          </a:p>
          <a:p>
            <a:r>
              <a:rPr kumimoji="1" lang="en-US" altLang="ja-JP" sz="1200" dirty="0" smtClean="0"/>
              <a:t>(</a:t>
            </a:r>
            <a:r>
              <a:rPr kumimoji="1" lang="en-US" altLang="ja-JP" sz="1200" dirty="0" err="1" smtClean="0"/>
              <a:t>dlib</a:t>
            </a:r>
            <a:r>
              <a:rPr kumimoji="1" lang="en-US" altLang="ja-JP" sz="1200" dirty="0" smtClean="0"/>
              <a:t>)</a:t>
            </a:r>
          </a:p>
        </p:txBody>
      </p:sp>
      <p:cxnSp>
        <p:nvCxnSpPr>
          <p:cNvPr id="9" name="カギ線コネクタ 8"/>
          <p:cNvCxnSpPr>
            <a:stCxn id="6" idx="3"/>
            <a:endCxn id="4" idx="1"/>
          </p:cNvCxnSpPr>
          <p:nvPr/>
        </p:nvCxnSpPr>
        <p:spPr>
          <a:xfrm flipV="1">
            <a:off x="793400" y="1340671"/>
            <a:ext cx="524622" cy="149831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カギ線コネクタ 9"/>
          <p:cNvCxnSpPr>
            <a:stCxn id="6" idx="3"/>
            <a:endCxn id="7" idx="1"/>
          </p:cNvCxnSpPr>
          <p:nvPr/>
        </p:nvCxnSpPr>
        <p:spPr>
          <a:xfrm flipV="1">
            <a:off x="793400" y="2837064"/>
            <a:ext cx="547055" cy="1923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カギ線コネクタ 10"/>
          <p:cNvCxnSpPr>
            <a:stCxn id="6" idx="3"/>
            <a:endCxn id="8" idx="1"/>
          </p:cNvCxnSpPr>
          <p:nvPr/>
        </p:nvCxnSpPr>
        <p:spPr>
          <a:xfrm>
            <a:off x="793400" y="2838987"/>
            <a:ext cx="524622" cy="249338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4" idx="3"/>
            <a:endCxn id="5" idx="1"/>
          </p:cNvCxnSpPr>
          <p:nvPr/>
        </p:nvCxnSpPr>
        <p:spPr>
          <a:xfrm flipV="1">
            <a:off x="3445302" y="1339426"/>
            <a:ext cx="210779" cy="124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3"/>
            <a:endCxn id="27" idx="1"/>
          </p:cNvCxnSpPr>
          <p:nvPr/>
        </p:nvCxnSpPr>
        <p:spPr>
          <a:xfrm flipV="1">
            <a:off x="2544389" y="2834700"/>
            <a:ext cx="316959" cy="236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5508084" y="2683014"/>
            <a:ext cx="1578220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(5)</a:t>
            </a:r>
            <a:r>
              <a:rPr lang="ja-JP" altLang="en-US" sz="1400" dirty="0" smtClean="0"/>
              <a:t>スタッキング</a:t>
            </a:r>
            <a:endParaRPr kumimoji="1" lang="en-US" altLang="ja-JP" sz="1400" dirty="0" smtClean="0"/>
          </a:p>
        </p:txBody>
      </p:sp>
      <p:cxnSp>
        <p:nvCxnSpPr>
          <p:cNvPr id="15" name="直線矢印コネクタ 14"/>
          <p:cNvCxnSpPr>
            <a:stCxn id="27" idx="3"/>
            <a:endCxn id="14" idx="1"/>
          </p:cNvCxnSpPr>
          <p:nvPr/>
        </p:nvCxnSpPr>
        <p:spPr>
          <a:xfrm>
            <a:off x="4897117" y="2834700"/>
            <a:ext cx="610967" cy="220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8" idx="3"/>
            <a:endCxn id="14" idx="1"/>
          </p:cNvCxnSpPr>
          <p:nvPr/>
        </p:nvCxnSpPr>
        <p:spPr>
          <a:xfrm flipV="1">
            <a:off x="2272990" y="2836903"/>
            <a:ext cx="3235094" cy="2495473"/>
          </a:xfrm>
          <a:prstGeom prst="bentConnector3">
            <a:avLst>
              <a:gd name="adj1" fmla="val 9298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>
            <a:stCxn id="5" idx="3"/>
            <a:endCxn id="14" idx="1"/>
          </p:cNvCxnSpPr>
          <p:nvPr/>
        </p:nvCxnSpPr>
        <p:spPr>
          <a:xfrm>
            <a:off x="5079113" y="1339426"/>
            <a:ext cx="428971" cy="149747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/>
          <p:cNvCxnSpPr>
            <a:stCxn id="14" idx="3"/>
            <a:endCxn id="19" idx="1"/>
          </p:cNvCxnSpPr>
          <p:nvPr/>
        </p:nvCxnSpPr>
        <p:spPr>
          <a:xfrm flipV="1">
            <a:off x="7086304" y="629059"/>
            <a:ext cx="564255" cy="220784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7650559" y="475170"/>
            <a:ext cx="2387039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(5)</a:t>
            </a:r>
            <a:r>
              <a:rPr lang="ja-JP" altLang="en-US" sz="1400" dirty="0" smtClean="0"/>
              <a:t>サポートベクターマシン</a:t>
            </a:r>
            <a:endParaRPr kumimoji="1" lang="en-US" altLang="ja-JP" sz="1400" dirty="0" smtClean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650559" y="1913220"/>
            <a:ext cx="2386097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(</a:t>
            </a:r>
            <a:r>
              <a:rPr lang="en-US" altLang="ja-JP" sz="1400" dirty="0" smtClean="0"/>
              <a:t>5)</a:t>
            </a:r>
            <a:r>
              <a:rPr lang="ja-JP" altLang="en-US" sz="1400" dirty="0" smtClean="0"/>
              <a:t>ニューラルネットワーク</a:t>
            </a:r>
            <a:endParaRPr kumimoji="1" lang="en-US" altLang="ja-JP" sz="1400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651500" y="3775597"/>
            <a:ext cx="2385155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(5)</a:t>
            </a:r>
            <a:r>
              <a:rPr lang="ja-JP" altLang="en-US" sz="1400" dirty="0" smtClean="0"/>
              <a:t>ランダムフォレスト</a:t>
            </a:r>
            <a:endParaRPr kumimoji="1" lang="en-US" altLang="ja-JP" sz="1400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651499" y="5501780"/>
            <a:ext cx="2385156" cy="5232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(5)</a:t>
            </a:r>
            <a:r>
              <a:rPr lang="ja-JP" altLang="en-US" sz="1400" dirty="0" smtClean="0"/>
              <a:t>勾配ブースティング</a:t>
            </a:r>
            <a:endParaRPr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en-US" altLang="ja-JP" sz="1400" dirty="0" err="1" smtClean="0"/>
              <a:t>XGBoost</a:t>
            </a:r>
            <a:r>
              <a:rPr kumimoji="1" lang="en-US" altLang="ja-JP" sz="1400" dirty="0" smtClean="0"/>
              <a:t>)</a:t>
            </a:r>
          </a:p>
        </p:txBody>
      </p:sp>
      <p:cxnSp>
        <p:nvCxnSpPr>
          <p:cNvPr id="23" name="カギ線コネクタ 22"/>
          <p:cNvCxnSpPr>
            <a:stCxn id="14" idx="3"/>
            <a:endCxn id="20" idx="1"/>
          </p:cNvCxnSpPr>
          <p:nvPr/>
        </p:nvCxnSpPr>
        <p:spPr>
          <a:xfrm flipV="1">
            <a:off x="7086304" y="2067109"/>
            <a:ext cx="564255" cy="76979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14" idx="3"/>
            <a:endCxn id="21" idx="1"/>
          </p:cNvCxnSpPr>
          <p:nvPr/>
        </p:nvCxnSpPr>
        <p:spPr>
          <a:xfrm>
            <a:off x="7086304" y="2836903"/>
            <a:ext cx="565196" cy="1092583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14" idx="3"/>
            <a:endCxn id="22" idx="1"/>
          </p:cNvCxnSpPr>
          <p:nvPr/>
        </p:nvCxnSpPr>
        <p:spPr>
          <a:xfrm>
            <a:off x="7086304" y="2836903"/>
            <a:ext cx="565195" cy="292648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0641366" y="3548544"/>
            <a:ext cx="1483958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(6)</a:t>
            </a:r>
            <a:r>
              <a:rPr lang="ja-JP" altLang="en-US" sz="1400" dirty="0" smtClean="0"/>
              <a:t>アンサンブル</a:t>
            </a:r>
            <a:endParaRPr kumimoji="1" lang="en-US" altLang="ja-JP" sz="1400" dirty="0" smtClean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61348" y="2680811"/>
            <a:ext cx="2035769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(4)</a:t>
            </a:r>
            <a:r>
              <a:rPr lang="ja-JP" altLang="en-US" sz="1400" dirty="0" smtClean="0"/>
              <a:t>ディープラーニング</a:t>
            </a:r>
            <a:endParaRPr lang="en-US" altLang="ja-JP" sz="1400" dirty="0" smtClean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267848" y="1509048"/>
            <a:ext cx="1670538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800" dirty="0" smtClean="0"/>
              <a:t>VGG16+</a:t>
            </a:r>
            <a:r>
              <a:rPr lang="ja-JP" altLang="en-US" sz="800" dirty="0" smtClean="0"/>
              <a:t>ファインチューニング</a:t>
            </a:r>
            <a:endParaRPr kumimoji="1" lang="ja-JP" altLang="en-US" sz="8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086378" y="3039036"/>
            <a:ext cx="1670538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800" dirty="0" smtClean="0"/>
              <a:t>VGG16+</a:t>
            </a:r>
            <a:r>
              <a:rPr lang="ja-JP" altLang="en-US" sz="800" dirty="0" smtClean="0"/>
              <a:t>ファインチューニング</a:t>
            </a:r>
            <a:endParaRPr kumimoji="1" lang="ja-JP" altLang="en-US" sz="800" dirty="0"/>
          </a:p>
        </p:txBody>
      </p:sp>
      <p:cxnSp>
        <p:nvCxnSpPr>
          <p:cNvPr id="30" name="カギ線コネクタ 29"/>
          <p:cNvCxnSpPr>
            <a:stCxn id="19" idx="3"/>
            <a:endCxn id="26" idx="1"/>
          </p:cNvCxnSpPr>
          <p:nvPr/>
        </p:nvCxnSpPr>
        <p:spPr>
          <a:xfrm>
            <a:off x="10037598" y="629059"/>
            <a:ext cx="603768" cy="307337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stCxn id="20" idx="3"/>
            <a:endCxn id="26" idx="1"/>
          </p:cNvCxnSpPr>
          <p:nvPr/>
        </p:nvCxnSpPr>
        <p:spPr>
          <a:xfrm>
            <a:off x="10036656" y="2067109"/>
            <a:ext cx="604710" cy="163532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/>
          <p:cNvCxnSpPr>
            <a:stCxn id="21" idx="3"/>
            <a:endCxn id="26" idx="1"/>
          </p:cNvCxnSpPr>
          <p:nvPr/>
        </p:nvCxnSpPr>
        <p:spPr>
          <a:xfrm flipV="1">
            <a:off x="10036655" y="3702433"/>
            <a:ext cx="604711" cy="227053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22" idx="3"/>
            <a:endCxn id="26" idx="1"/>
          </p:cNvCxnSpPr>
          <p:nvPr/>
        </p:nvCxnSpPr>
        <p:spPr>
          <a:xfrm flipV="1">
            <a:off x="10036655" y="3702433"/>
            <a:ext cx="604711" cy="206095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スライド番号プレースホルダー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034486" y="5807578"/>
            <a:ext cx="1444860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1200" dirty="0" smtClean="0"/>
              <a:t>・顔の角度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・顔の座標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・顔の</a:t>
            </a:r>
            <a:r>
              <a:rPr kumimoji="1" lang="ja-JP" altLang="en-US" sz="1200" dirty="0" smtClean="0"/>
              <a:t>幅</a:t>
            </a:r>
            <a:endParaRPr kumimoji="1" lang="en-US" altLang="ja-JP" sz="1200" dirty="0" smtClean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576489" y="3117842"/>
            <a:ext cx="1527213" cy="110799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1100" dirty="0" smtClean="0"/>
              <a:t>・</a:t>
            </a:r>
            <a:r>
              <a:rPr lang="en-US" altLang="ja-JP" sz="1100" dirty="0" smtClean="0"/>
              <a:t>(b)</a:t>
            </a:r>
            <a:r>
              <a:rPr lang="ja-JP" altLang="en-US" sz="1100" dirty="0" smtClean="0"/>
              <a:t>の予測結果</a:t>
            </a:r>
            <a:endParaRPr lang="en-US" altLang="ja-JP" sz="1100" dirty="0" smtClean="0"/>
          </a:p>
          <a:p>
            <a:r>
              <a:rPr lang="ja-JP" altLang="en-US" sz="1100" dirty="0" smtClean="0"/>
              <a:t>・</a:t>
            </a:r>
            <a:r>
              <a:rPr lang="en-US" altLang="ja-JP" sz="1100" dirty="0" smtClean="0"/>
              <a:t>(c)</a:t>
            </a:r>
            <a:r>
              <a:rPr lang="ja-JP" altLang="en-US" sz="1100" dirty="0" smtClean="0"/>
              <a:t>の予測結果</a:t>
            </a:r>
            <a:endParaRPr lang="en-US" altLang="ja-JP" sz="1100" dirty="0" smtClean="0"/>
          </a:p>
          <a:p>
            <a:r>
              <a:rPr lang="ja-JP" altLang="en-US" sz="1100" dirty="0" smtClean="0"/>
              <a:t>・</a:t>
            </a:r>
            <a:r>
              <a:rPr lang="en-US" altLang="ja-JP" sz="1100" dirty="0" smtClean="0"/>
              <a:t>(d)</a:t>
            </a:r>
            <a:r>
              <a:rPr lang="ja-JP" altLang="en-US" sz="1100" dirty="0" smtClean="0"/>
              <a:t>の予測結果</a:t>
            </a:r>
            <a:endParaRPr lang="en-US" altLang="ja-JP" sz="1100" dirty="0" smtClean="0"/>
          </a:p>
          <a:p>
            <a:r>
              <a:rPr lang="ja-JP" altLang="en-US" sz="1100" dirty="0" smtClean="0"/>
              <a:t>・顔の角度</a:t>
            </a:r>
            <a:endParaRPr lang="en-US" altLang="ja-JP" sz="1100" dirty="0" smtClean="0"/>
          </a:p>
          <a:p>
            <a:r>
              <a:rPr kumimoji="1" lang="ja-JP" altLang="en-US" sz="1100" dirty="0" smtClean="0"/>
              <a:t>・顔の座標</a:t>
            </a:r>
            <a:endParaRPr kumimoji="1" lang="en-US" altLang="ja-JP" sz="1100" dirty="0" smtClean="0"/>
          </a:p>
          <a:p>
            <a:r>
              <a:rPr lang="ja-JP" altLang="en-US" sz="1100" dirty="0" smtClean="0"/>
              <a:t>・顔の幅</a:t>
            </a:r>
            <a:endParaRPr kumimoji="1" lang="en-US" altLang="ja-JP" sz="1100" dirty="0" smtClean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0576448" y="4001423"/>
            <a:ext cx="154887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(f)(g)(h)(</a:t>
            </a:r>
            <a:r>
              <a:rPr lang="en-US" altLang="ja-JP" sz="1200" dirty="0" err="1" smtClean="0"/>
              <a:t>i</a:t>
            </a:r>
            <a:r>
              <a:rPr lang="en-US" altLang="ja-JP" sz="1200" dirty="0" smtClean="0"/>
              <a:t>)(d)(e)</a:t>
            </a:r>
            <a:r>
              <a:rPr lang="ja-JP" altLang="en-US" sz="1200" dirty="0" smtClean="0"/>
              <a:t>の</a:t>
            </a:r>
            <a:endParaRPr lang="en-US" altLang="ja-JP" sz="1200" dirty="0" smtClean="0"/>
          </a:p>
          <a:p>
            <a:r>
              <a:rPr lang="ja-JP" altLang="en-US" sz="1200" dirty="0" smtClean="0"/>
              <a:t>予測結果の平均</a:t>
            </a:r>
            <a:endParaRPr kumimoji="1" lang="en-US" altLang="ja-JP" sz="1200" dirty="0" smtClean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4536807" y="1443351"/>
            <a:ext cx="54230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(b)</a:t>
            </a:r>
            <a:endParaRPr kumimoji="1" lang="en-US" altLang="ja-JP" dirty="0" smtClean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604852" y="938295"/>
            <a:ext cx="48138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(f)</a:t>
            </a: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9595678" y="2382052"/>
            <a:ext cx="53002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(g)</a:t>
            </a:r>
            <a:endParaRPr kumimoji="1" lang="en-US" altLang="ja-JP" dirty="0" smtClean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9584485" y="4339977"/>
            <a:ext cx="54121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(h)</a:t>
            </a:r>
            <a:endParaRPr kumimoji="1" lang="en-US" altLang="ja-JP" dirty="0" smtClean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628278" y="6161733"/>
            <a:ext cx="52631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(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3159765" y="3255349"/>
            <a:ext cx="1588515" cy="43088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Val loss : 0.08</a:t>
            </a:r>
          </a:p>
          <a:p>
            <a:r>
              <a:rPr kumimoji="1" lang="en-US" altLang="ja-JP" sz="1100" b="1" dirty="0" smtClean="0"/>
              <a:t>Private score : 0.36</a:t>
            </a:r>
            <a:endParaRPr kumimoji="1" lang="ja-JP" altLang="en-US" sz="1100" b="1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682342" y="3816781"/>
            <a:ext cx="51702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(d)</a:t>
            </a:r>
            <a:endParaRPr kumimoji="1" lang="en-US" altLang="ja-JP" dirty="0" smtClean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159764" y="3781729"/>
            <a:ext cx="1588515" cy="43088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Val loss : 0.37</a:t>
            </a:r>
          </a:p>
          <a:p>
            <a:r>
              <a:rPr kumimoji="1" lang="en-US" altLang="ja-JP" sz="1100" b="1" dirty="0" smtClean="0"/>
              <a:t>Private score :0.31</a:t>
            </a:r>
            <a:endParaRPr kumimoji="1" lang="ja-JP" altLang="en-US" sz="1100" b="1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495325" y="1882860"/>
            <a:ext cx="1529178" cy="43088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Val loss : 0.26</a:t>
            </a:r>
          </a:p>
          <a:p>
            <a:r>
              <a:rPr kumimoji="1" lang="en-US" altLang="ja-JP" sz="1100" b="1" dirty="0" smtClean="0"/>
              <a:t>Private score :0.39 </a:t>
            </a:r>
            <a:endParaRPr kumimoji="1" lang="ja-JP" altLang="en-US" sz="1100" b="1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468108" y="1863373"/>
            <a:ext cx="1534004" cy="43088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Val loss : 0.35</a:t>
            </a:r>
          </a:p>
          <a:p>
            <a:r>
              <a:rPr kumimoji="1" lang="en-US" altLang="ja-JP" sz="1100" b="1" dirty="0" smtClean="0"/>
              <a:t>Private score</a:t>
            </a:r>
            <a:r>
              <a:rPr lang="ja-JP" altLang="en-US" sz="1100" b="1" dirty="0"/>
              <a:t> </a:t>
            </a:r>
            <a:r>
              <a:rPr lang="en-US" altLang="ja-JP" sz="1100" b="1" dirty="0" smtClean="0"/>
              <a:t>: 0.45</a:t>
            </a:r>
            <a:endParaRPr kumimoji="1" lang="ja-JP" altLang="en-US" sz="1100" b="1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01000" y="915235"/>
            <a:ext cx="1603852" cy="43088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Val loss : 0.15</a:t>
            </a:r>
          </a:p>
          <a:p>
            <a:r>
              <a:rPr kumimoji="1" lang="en-US" altLang="ja-JP" sz="1100" b="1" dirty="0" smtClean="0"/>
              <a:t>Private score :0.25</a:t>
            </a:r>
            <a:endParaRPr kumimoji="1" lang="ja-JP" altLang="en-US" sz="1100" b="1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8001000" y="2345712"/>
            <a:ext cx="1603852" cy="43088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Val loss :0.14 </a:t>
            </a:r>
          </a:p>
          <a:p>
            <a:r>
              <a:rPr kumimoji="1" lang="en-US" altLang="ja-JP" sz="1100" b="1" dirty="0" smtClean="0"/>
              <a:t>Private score :0.28</a:t>
            </a:r>
            <a:endParaRPr kumimoji="1" lang="ja-JP" altLang="en-US" sz="1100" b="1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7963092" y="4331199"/>
            <a:ext cx="1632585" cy="43088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Val loss : 0.17</a:t>
            </a:r>
          </a:p>
          <a:p>
            <a:r>
              <a:rPr kumimoji="1" lang="en-US" altLang="ja-JP" sz="1100" b="1" dirty="0" smtClean="0"/>
              <a:t>Private score :0.25</a:t>
            </a:r>
            <a:endParaRPr kumimoji="1" lang="ja-JP" altLang="en-US" sz="1100" b="1" dirty="0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7946590" y="6142574"/>
            <a:ext cx="1681688" cy="43088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Val loss : 0.16</a:t>
            </a:r>
          </a:p>
          <a:p>
            <a:r>
              <a:rPr kumimoji="1" lang="en-US" altLang="ja-JP" sz="1100" b="1" dirty="0" smtClean="0"/>
              <a:t>Private score :0.27</a:t>
            </a:r>
            <a:endParaRPr kumimoji="1" lang="ja-JP" altLang="en-US" sz="1100" b="1" dirty="0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10576448" y="4472521"/>
            <a:ext cx="1548876" cy="26161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b="1" dirty="0" smtClean="0"/>
              <a:t>Private score :0.154</a:t>
            </a:r>
            <a:endParaRPr kumimoji="1" lang="ja-JP" altLang="en-US" sz="1100" b="1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11631167" y="4760704"/>
            <a:ext cx="49415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(j)</a:t>
            </a:r>
          </a:p>
        </p:txBody>
      </p:sp>
      <p:pic>
        <p:nvPicPr>
          <p:cNvPr id="120" name="図 1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49" y="3203261"/>
            <a:ext cx="1632681" cy="1224511"/>
          </a:xfrm>
          <a:prstGeom prst="rect">
            <a:avLst/>
          </a:prstGeom>
        </p:spPr>
      </p:pic>
      <p:sp>
        <p:nvSpPr>
          <p:cNvPr id="63" name="テキスト ボックス 62"/>
          <p:cNvSpPr txBox="1"/>
          <p:nvPr/>
        </p:nvSpPr>
        <p:spPr>
          <a:xfrm>
            <a:off x="3080276" y="4291337"/>
            <a:ext cx="1949062" cy="21544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800" dirty="0" smtClean="0"/>
              <a:t>efficientnetB0+</a:t>
            </a:r>
            <a:r>
              <a:rPr lang="ja-JP" altLang="en-US" sz="800" dirty="0" smtClean="0"/>
              <a:t>ファインチューニング</a:t>
            </a:r>
            <a:endParaRPr kumimoji="1" lang="ja-JP" altLang="en-US" sz="800" dirty="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3159764" y="4545261"/>
            <a:ext cx="1597152" cy="43088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Val loss : 0.37</a:t>
            </a:r>
          </a:p>
          <a:p>
            <a:r>
              <a:rPr kumimoji="1" lang="en-US" altLang="ja-JP" sz="1100" b="1" dirty="0" smtClean="0"/>
              <a:t>Private score :0.31</a:t>
            </a:r>
            <a:endParaRPr kumimoji="1" lang="ja-JP" altLang="en-US" sz="1100" b="1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2741896" y="1439261"/>
            <a:ext cx="48138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(a)</a:t>
            </a: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4682436" y="3331263"/>
            <a:ext cx="48138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(c)</a:t>
            </a:r>
            <a:endParaRPr kumimoji="1" lang="en-US" altLang="ja-JP" dirty="0" smtClean="0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692987" y="4590952"/>
            <a:ext cx="60091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(e)</a:t>
            </a:r>
            <a:endParaRPr kumimoji="1"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/>
          <a:srcRect l="6666" t="5546" r="5067" b="9498"/>
          <a:stretch/>
        </p:blipFill>
        <p:spPr>
          <a:xfrm>
            <a:off x="2362309" y="5427869"/>
            <a:ext cx="1680919" cy="1282597"/>
          </a:xfrm>
          <a:prstGeom prst="rect">
            <a:avLst/>
          </a:prstGeom>
        </p:spPr>
      </p:pic>
      <p:sp>
        <p:nvSpPr>
          <p:cNvPr id="69" name="タイトル 1"/>
          <p:cNvSpPr txBox="1">
            <a:spLocks/>
          </p:cNvSpPr>
          <p:nvPr/>
        </p:nvSpPr>
        <p:spPr>
          <a:xfrm>
            <a:off x="206248" y="220472"/>
            <a:ext cx="11670792" cy="876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u="sng" dirty="0" smtClean="0"/>
              <a:t>13.</a:t>
            </a:r>
            <a:r>
              <a:rPr lang="ja-JP" altLang="en-US" u="sng" dirty="0" smtClean="0"/>
              <a:t>まとめ</a:t>
            </a:r>
            <a:endParaRPr lang="ja-JP" altLang="en-US" u="sng" dirty="0"/>
          </a:p>
        </p:txBody>
      </p:sp>
      <p:sp>
        <p:nvSpPr>
          <p:cNvPr id="74" name="正方形/長方形 73"/>
          <p:cNvSpPr/>
          <p:nvPr/>
        </p:nvSpPr>
        <p:spPr>
          <a:xfrm>
            <a:off x="3223279" y="87845"/>
            <a:ext cx="3880423" cy="94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3406377" y="126027"/>
            <a:ext cx="3514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Private Score </a:t>
            </a:r>
            <a:r>
              <a:rPr lang="ja-JP" altLang="en-US" sz="2400" b="1" u="sng" dirty="0" smtClean="0"/>
              <a:t>： </a:t>
            </a:r>
            <a:r>
              <a:rPr lang="en-US" altLang="ja-JP" sz="2400" b="1" u="sng" dirty="0" smtClean="0"/>
              <a:t>0.154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3406377" y="540391"/>
            <a:ext cx="387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u="sng" dirty="0" smtClean="0"/>
              <a:t>順位： </a:t>
            </a:r>
            <a:r>
              <a:rPr lang="en-US" altLang="ja-JP" sz="2400" b="1" u="sng" dirty="0" smtClean="0"/>
              <a:t>14</a:t>
            </a:r>
            <a:r>
              <a:rPr lang="ja-JP" altLang="en-US" sz="2400" b="1" u="sng" dirty="0" smtClean="0"/>
              <a:t>位</a:t>
            </a:r>
            <a:r>
              <a:rPr lang="en-US" altLang="ja-JP" sz="2400" b="1" u="sng" dirty="0" smtClean="0"/>
              <a:t>/1438</a:t>
            </a:r>
            <a:r>
              <a:rPr lang="ja-JP" altLang="en-US" sz="2400" b="1" u="sng" dirty="0" smtClean="0"/>
              <a:t>チーム</a:t>
            </a:r>
            <a:endParaRPr lang="en-US" altLang="ja-JP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10615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/>
          <p:cNvSpPr txBox="1"/>
          <p:nvPr/>
        </p:nvSpPr>
        <p:spPr>
          <a:xfrm>
            <a:off x="1318022" y="1182455"/>
            <a:ext cx="2127280" cy="3164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(1)</a:t>
            </a:r>
            <a:r>
              <a:rPr lang="ja-JP" altLang="en-US" sz="1400" dirty="0" smtClean="0"/>
              <a:t>ディープラーニング</a:t>
            </a:r>
            <a:endParaRPr lang="en-US" altLang="ja-JP" sz="1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56081" y="1182455"/>
            <a:ext cx="1423032" cy="3139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(2)</a:t>
            </a:r>
            <a:r>
              <a:rPr lang="ja-JP" altLang="en-US" sz="1400" dirty="0" smtClean="0"/>
              <a:t>疑似ラベル</a:t>
            </a:r>
            <a:endParaRPr kumimoji="1" lang="en-US" altLang="ja-JP" sz="1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4920" y="2685098"/>
            <a:ext cx="708480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画像</a:t>
            </a:r>
            <a:endParaRPr kumimoji="1" lang="en-US" altLang="ja-JP" sz="1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40455" y="2575454"/>
            <a:ext cx="1203934" cy="5232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(3)</a:t>
            </a:r>
            <a:r>
              <a:rPr kumimoji="1" lang="ja-JP" altLang="en-US" sz="1400" dirty="0" smtClean="0"/>
              <a:t>姿勢検出</a:t>
            </a:r>
            <a:endParaRPr kumimoji="1" lang="en-US" altLang="ja-JP" sz="1400" dirty="0" smtClean="0"/>
          </a:p>
          <a:p>
            <a:r>
              <a:rPr lang="en-US" altLang="ja-JP" sz="1400" dirty="0" smtClean="0"/>
              <a:t>(</a:t>
            </a:r>
            <a:r>
              <a:rPr lang="en-US" altLang="ja-JP" sz="1400" dirty="0" err="1" smtClean="0"/>
              <a:t>PoseNet</a:t>
            </a:r>
            <a:r>
              <a:rPr lang="en-US" altLang="ja-JP" sz="1400" dirty="0" smtClean="0"/>
              <a:t>)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18022" y="5101543"/>
            <a:ext cx="954968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(5)</a:t>
            </a:r>
            <a:r>
              <a:rPr kumimoji="1" lang="ja-JP" altLang="en-US" sz="1200" dirty="0" smtClean="0"/>
              <a:t>顔検出</a:t>
            </a:r>
            <a:endParaRPr kumimoji="1" lang="en-US" altLang="ja-JP" sz="1200" dirty="0" smtClean="0"/>
          </a:p>
          <a:p>
            <a:r>
              <a:rPr kumimoji="1" lang="en-US" altLang="ja-JP" sz="1200" dirty="0" smtClean="0"/>
              <a:t>(</a:t>
            </a:r>
            <a:r>
              <a:rPr kumimoji="1" lang="en-US" altLang="ja-JP" sz="1200" dirty="0" err="1" smtClean="0"/>
              <a:t>dlib</a:t>
            </a:r>
            <a:r>
              <a:rPr kumimoji="1" lang="en-US" altLang="ja-JP" sz="1200" dirty="0" smtClean="0"/>
              <a:t>)</a:t>
            </a:r>
          </a:p>
        </p:txBody>
      </p:sp>
      <p:cxnSp>
        <p:nvCxnSpPr>
          <p:cNvPr id="9" name="カギ線コネクタ 8"/>
          <p:cNvCxnSpPr>
            <a:stCxn id="6" idx="3"/>
            <a:endCxn id="4" idx="1"/>
          </p:cNvCxnSpPr>
          <p:nvPr/>
        </p:nvCxnSpPr>
        <p:spPr>
          <a:xfrm flipV="1">
            <a:off x="793400" y="1340671"/>
            <a:ext cx="524622" cy="149831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カギ線コネクタ 9"/>
          <p:cNvCxnSpPr>
            <a:stCxn id="6" idx="3"/>
            <a:endCxn id="7" idx="1"/>
          </p:cNvCxnSpPr>
          <p:nvPr/>
        </p:nvCxnSpPr>
        <p:spPr>
          <a:xfrm flipV="1">
            <a:off x="793400" y="2837064"/>
            <a:ext cx="547055" cy="1923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カギ線コネクタ 10"/>
          <p:cNvCxnSpPr>
            <a:stCxn id="6" idx="3"/>
            <a:endCxn id="8" idx="1"/>
          </p:cNvCxnSpPr>
          <p:nvPr/>
        </p:nvCxnSpPr>
        <p:spPr>
          <a:xfrm>
            <a:off x="793400" y="2838987"/>
            <a:ext cx="524622" cy="249338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>
            <a:stCxn id="4" idx="3"/>
            <a:endCxn id="5" idx="1"/>
          </p:cNvCxnSpPr>
          <p:nvPr/>
        </p:nvCxnSpPr>
        <p:spPr>
          <a:xfrm flipV="1">
            <a:off x="3445302" y="1339426"/>
            <a:ext cx="210779" cy="124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>
            <a:stCxn id="7" idx="3"/>
            <a:endCxn id="27" idx="1"/>
          </p:cNvCxnSpPr>
          <p:nvPr/>
        </p:nvCxnSpPr>
        <p:spPr>
          <a:xfrm flipV="1">
            <a:off x="2544389" y="2834700"/>
            <a:ext cx="316959" cy="236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5508084" y="2683014"/>
            <a:ext cx="1578220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(5)</a:t>
            </a:r>
            <a:r>
              <a:rPr lang="ja-JP" altLang="en-US" sz="1400" dirty="0" smtClean="0"/>
              <a:t>スタッキング</a:t>
            </a:r>
            <a:endParaRPr kumimoji="1" lang="en-US" altLang="ja-JP" sz="1400" dirty="0" smtClean="0"/>
          </a:p>
        </p:txBody>
      </p:sp>
      <p:cxnSp>
        <p:nvCxnSpPr>
          <p:cNvPr id="15" name="直線矢印コネクタ 14"/>
          <p:cNvCxnSpPr>
            <a:stCxn id="27" idx="3"/>
            <a:endCxn id="14" idx="1"/>
          </p:cNvCxnSpPr>
          <p:nvPr/>
        </p:nvCxnSpPr>
        <p:spPr>
          <a:xfrm>
            <a:off x="4897117" y="2834700"/>
            <a:ext cx="610967" cy="220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>
            <a:stCxn id="8" idx="3"/>
            <a:endCxn id="14" idx="1"/>
          </p:cNvCxnSpPr>
          <p:nvPr/>
        </p:nvCxnSpPr>
        <p:spPr>
          <a:xfrm flipV="1">
            <a:off x="2272990" y="2836903"/>
            <a:ext cx="3235094" cy="2495473"/>
          </a:xfrm>
          <a:prstGeom prst="bentConnector3">
            <a:avLst>
              <a:gd name="adj1" fmla="val 9298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>
            <a:stCxn id="5" idx="3"/>
            <a:endCxn id="14" idx="1"/>
          </p:cNvCxnSpPr>
          <p:nvPr/>
        </p:nvCxnSpPr>
        <p:spPr>
          <a:xfrm>
            <a:off x="5079113" y="1339426"/>
            <a:ext cx="428971" cy="149747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/>
          <p:cNvCxnSpPr>
            <a:stCxn id="14" idx="3"/>
            <a:endCxn id="19" idx="1"/>
          </p:cNvCxnSpPr>
          <p:nvPr/>
        </p:nvCxnSpPr>
        <p:spPr>
          <a:xfrm flipV="1">
            <a:off x="7086304" y="629059"/>
            <a:ext cx="564255" cy="220784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7650559" y="475170"/>
            <a:ext cx="2387039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(5)</a:t>
            </a:r>
            <a:r>
              <a:rPr lang="ja-JP" altLang="en-US" sz="1400" dirty="0" smtClean="0"/>
              <a:t>サポートベクターマシン</a:t>
            </a:r>
            <a:endParaRPr kumimoji="1" lang="en-US" altLang="ja-JP" sz="1400" dirty="0" smtClean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650559" y="1913220"/>
            <a:ext cx="2386097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(</a:t>
            </a:r>
            <a:r>
              <a:rPr lang="en-US" altLang="ja-JP" sz="1400" dirty="0" smtClean="0"/>
              <a:t>5)</a:t>
            </a:r>
            <a:r>
              <a:rPr lang="ja-JP" altLang="en-US" sz="1400" dirty="0" smtClean="0"/>
              <a:t>ニューラルネットワーク</a:t>
            </a:r>
            <a:endParaRPr kumimoji="1" lang="en-US" altLang="ja-JP" sz="1400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651500" y="3775597"/>
            <a:ext cx="2385155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(5)</a:t>
            </a:r>
            <a:r>
              <a:rPr lang="ja-JP" altLang="en-US" sz="1400" dirty="0" smtClean="0"/>
              <a:t>ランダムフォレスト</a:t>
            </a:r>
            <a:endParaRPr kumimoji="1" lang="en-US" altLang="ja-JP" sz="1400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651499" y="5501780"/>
            <a:ext cx="2385156" cy="5232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(5)</a:t>
            </a:r>
            <a:r>
              <a:rPr lang="ja-JP" altLang="en-US" sz="1400" dirty="0" smtClean="0"/>
              <a:t>勾配ブースティング</a:t>
            </a:r>
            <a:endParaRPr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en-US" altLang="ja-JP" sz="1400" dirty="0" err="1" smtClean="0"/>
              <a:t>XGBoost</a:t>
            </a:r>
            <a:r>
              <a:rPr kumimoji="1" lang="en-US" altLang="ja-JP" sz="1400" dirty="0" smtClean="0"/>
              <a:t>)</a:t>
            </a:r>
          </a:p>
        </p:txBody>
      </p:sp>
      <p:cxnSp>
        <p:nvCxnSpPr>
          <p:cNvPr id="23" name="カギ線コネクタ 22"/>
          <p:cNvCxnSpPr>
            <a:stCxn id="14" idx="3"/>
            <a:endCxn id="20" idx="1"/>
          </p:cNvCxnSpPr>
          <p:nvPr/>
        </p:nvCxnSpPr>
        <p:spPr>
          <a:xfrm flipV="1">
            <a:off x="7086304" y="2067109"/>
            <a:ext cx="564255" cy="76979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/>
          <p:cNvCxnSpPr>
            <a:stCxn id="14" idx="3"/>
            <a:endCxn id="21" idx="1"/>
          </p:cNvCxnSpPr>
          <p:nvPr/>
        </p:nvCxnSpPr>
        <p:spPr>
          <a:xfrm>
            <a:off x="7086304" y="2836903"/>
            <a:ext cx="565196" cy="1092583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>
            <a:stCxn id="14" idx="3"/>
            <a:endCxn id="22" idx="1"/>
          </p:cNvCxnSpPr>
          <p:nvPr/>
        </p:nvCxnSpPr>
        <p:spPr>
          <a:xfrm>
            <a:off x="7086304" y="2836903"/>
            <a:ext cx="565195" cy="292648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0641366" y="3548544"/>
            <a:ext cx="1483958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(6)</a:t>
            </a:r>
            <a:r>
              <a:rPr lang="ja-JP" altLang="en-US" sz="1400" dirty="0" smtClean="0"/>
              <a:t>アンサンブル</a:t>
            </a:r>
            <a:endParaRPr kumimoji="1" lang="en-US" altLang="ja-JP" sz="1400" dirty="0" smtClean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61348" y="2680811"/>
            <a:ext cx="2035769" cy="3077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(4)</a:t>
            </a:r>
            <a:r>
              <a:rPr lang="ja-JP" altLang="en-US" sz="1400" dirty="0" smtClean="0"/>
              <a:t>ディープラーニング</a:t>
            </a:r>
            <a:endParaRPr lang="en-US" altLang="ja-JP" sz="1400" dirty="0" smtClean="0"/>
          </a:p>
        </p:txBody>
      </p:sp>
      <p:cxnSp>
        <p:nvCxnSpPr>
          <p:cNvPr id="30" name="カギ線コネクタ 29"/>
          <p:cNvCxnSpPr>
            <a:stCxn id="19" idx="3"/>
            <a:endCxn id="26" idx="1"/>
          </p:cNvCxnSpPr>
          <p:nvPr/>
        </p:nvCxnSpPr>
        <p:spPr>
          <a:xfrm>
            <a:off x="10037598" y="629059"/>
            <a:ext cx="603768" cy="307337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/>
          <p:cNvCxnSpPr>
            <a:stCxn id="20" idx="3"/>
            <a:endCxn id="26" idx="1"/>
          </p:cNvCxnSpPr>
          <p:nvPr/>
        </p:nvCxnSpPr>
        <p:spPr>
          <a:xfrm>
            <a:off x="10036656" y="2067109"/>
            <a:ext cx="604710" cy="163532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/>
          <p:cNvCxnSpPr>
            <a:stCxn id="21" idx="3"/>
            <a:endCxn id="26" idx="1"/>
          </p:cNvCxnSpPr>
          <p:nvPr/>
        </p:nvCxnSpPr>
        <p:spPr>
          <a:xfrm flipV="1">
            <a:off x="10036655" y="3702433"/>
            <a:ext cx="604711" cy="227053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22" idx="3"/>
            <a:endCxn id="26" idx="1"/>
          </p:cNvCxnSpPr>
          <p:nvPr/>
        </p:nvCxnSpPr>
        <p:spPr>
          <a:xfrm flipV="1">
            <a:off x="10036655" y="3702433"/>
            <a:ext cx="604711" cy="206095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スライド番号プレースホルダー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69" name="タイトル 1"/>
          <p:cNvSpPr txBox="1">
            <a:spLocks/>
          </p:cNvSpPr>
          <p:nvPr/>
        </p:nvSpPr>
        <p:spPr>
          <a:xfrm>
            <a:off x="206248" y="220472"/>
            <a:ext cx="11670792" cy="876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u="sng" dirty="0" smtClean="0"/>
              <a:t>14.</a:t>
            </a:r>
            <a:r>
              <a:rPr lang="ja-JP" altLang="en-US" u="sng" dirty="0" smtClean="0"/>
              <a:t>参考文献</a:t>
            </a:r>
            <a:endParaRPr lang="ja-JP" altLang="en-US" u="sng" dirty="0"/>
          </a:p>
        </p:txBody>
      </p:sp>
      <p:sp>
        <p:nvSpPr>
          <p:cNvPr id="3" name="正方形/長方形 2"/>
          <p:cNvSpPr/>
          <p:nvPr/>
        </p:nvSpPr>
        <p:spPr>
          <a:xfrm>
            <a:off x="7228826" y="274320"/>
            <a:ext cx="4918283" cy="587248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2763487" y="2575455"/>
            <a:ext cx="2338059" cy="522898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62834" y="1112551"/>
            <a:ext cx="2338059" cy="522898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481" y="3285831"/>
            <a:ext cx="1057667" cy="1358472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389" y="5513943"/>
            <a:ext cx="821653" cy="116801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77" name="正方形/長方形 76"/>
          <p:cNvSpPr/>
          <p:nvPr/>
        </p:nvSpPr>
        <p:spPr>
          <a:xfrm>
            <a:off x="1184282" y="4991457"/>
            <a:ext cx="2316611" cy="18373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274" y="3175000"/>
            <a:ext cx="1120961" cy="14140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8" name="正方形/長方形 77"/>
          <p:cNvSpPr/>
          <p:nvPr/>
        </p:nvSpPr>
        <p:spPr>
          <a:xfrm>
            <a:off x="5416004" y="2585614"/>
            <a:ext cx="1733373" cy="222006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5072" y="1182455"/>
            <a:ext cx="1274623" cy="1642303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95531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6248" y="220472"/>
            <a:ext cx="3227832" cy="876808"/>
          </a:xfrm>
        </p:spPr>
        <p:txBody>
          <a:bodyPr>
            <a:normAutofit/>
          </a:bodyPr>
          <a:lstStyle/>
          <a:p>
            <a:r>
              <a:rPr lang="en-US" altLang="ja-JP" u="sng" dirty="0" smtClean="0"/>
              <a:t>1. </a:t>
            </a:r>
            <a:r>
              <a:rPr lang="ja-JP" altLang="en-US" u="sng" dirty="0" smtClean="0"/>
              <a:t>テーマ</a:t>
            </a:r>
            <a:endParaRPr kumimoji="1" lang="ja-JP" altLang="en-US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8" y="1760723"/>
            <a:ext cx="1340632" cy="5294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32" y="426900"/>
            <a:ext cx="1760410" cy="132030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11" y="433836"/>
            <a:ext cx="1769183" cy="13268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46" y="433836"/>
            <a:ext cx="1769183" cy="132688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12" y="2088296"/>
            <a:ext cx="1769183" cy="132688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11" y="2137057"/>
            <a:ext cx="1743468" cy="130760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611" y="2058658"/>
            <a:ext cx="1769183" cy="132688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12" y="3820468"/>
            <a:ext cx="1769183" cy="132688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96" y="3820467"/>
            <a:ext cx="1769183" cy="132688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9" y="3820466"/>
            <a:ext cx="1769183" cy="132688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12" y="5484059"/>
            <a:ext cx="1769183" cy="1326887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5550809" y="171582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Normal Driving</a:t>
            </a:r>
            <a:endParaRPr kumimoji="1" lang="ja-JP" altLang="en-US" sz="105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750087" y="171582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Texting -right</a:t>
            </a:r>
            <a:endParaRPr kumimoji="1" lang="ja-JP" altLang="en-US" sz="105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945919" y="171582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Talking on the phone -right</a:t>
            </a:r>
            <a:endParaRPr kumimoji="1" lang="ja-JP" altLang="en-US" sz="105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550809" y="1925623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Texting -left</a:t>
            </a:r>
            <a:endParaRPr kumimoji="1" lang="ja-JP" altLang="en-US" sz="105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746641" y="1925623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Talking on the phone -left</a:t>
            </a:r>
            <a:endParaRPr kumimoji="1" lang="ja-JP" altLang="en-US" sz="105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898743" y="1925623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dirty="0" smtClean="0"/>
              <a:t>Operating the radio</a:t>
            </a:r>
            <a:endParaRPr kumimoji="1" lang="ja-JP" altLang="en-US" sz="105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898743" y="3587581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Hair and Makeup</a:t>
            </a:r>
            <a:endParaRPr kumimoji="1" lang="ja-JP" altLang="en-US" sz="105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702911" y="3587581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Reaching Behind</a:t>
            </a:r>
            <a:endParaRPr kumimoji="1" lang="ja-JP" altLang="en-US" sz="105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510528" y="3587581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Drinking</a:t>
            </a:r>
            <a:endParaRPr kumimoji="1" lang="ja-JP" altLang="en-US" sz="105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10528" y="5222231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Talking to passenger</a:t>
            </a:r>
            <a:endParaRPr kumimoji="1" lang="ja-JP" altLang="en-US" sz="105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06248" y="2941951"/>
            <a:ext cx="487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u="sng" dirty="0" smtClean="0"/>
              <a:t>テーマ</a:t>
            </a:r>
            <a:endParaRPr lang="en-US" altLang="ja-JP" sz="2400" b="1" u="sng" dirty="0"/>
          </a:p>
          <a:p>
            <a:r>
              <a:rPr lang="ja-JP" altLang="en-US" sz="2400" dirty="0" smtClean="0"/>
              <a:t>運転手の状況を画像から識別する</a:t>
            </a:r>
            <a:r>
              <a:rPr lang="en-US" altLang="ja-JP" sz="2400" dirty="0" smtClean="0"/>
              <a:t>10</a:t>
            </a:r>
            <a:r>
              <a:rPr lang="ja-JP" altLang="en-US" sz="2400" dirty="0" smtClean="0"/>
              <a:t>クラス分類問題に挑戦。</a:t>
            </a:r>
            <a:endParaRPr lang="en-US" altLang="ja-JP" sz="2400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638473" y="1644579"/>
            <a:ext cx="3616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統計家、データ分析家が分析手法を競い合う場所</a:t>
            </a:r>
            <a:endParaRPr lang="en-US" altLang="ja-JP" sz="2400" dirty="0" smtClean="0"/>
          </a:p>
        </p:txBody>
      </p:sp>
      <p:sp>
        <p:nvSpPr>
          <p:cNvPr id="31" name="正方形/長方形 30"/>
          <p:cNvSpPr/>
          <p:nvPr/>
        </p:nvSpPr>
        <p:spPr>
          <a:xfrm>
            <a:off x="91440" y="1529711"/>
            <a:ext cx="5185008" cy="979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60007" y="4486228"/>
            <a:ext cx="487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u="sng" dirty="0" smtClean="0"/>
              <a:t>評価方法</a:t>
            </a:r>
            <a:endParaRPr lang="en-US" altLang="ja-JP" sz="2400" b="1" u="sng" dirty="0" smtClean="0"/>
          </a:p>
          <a:p>
            <a:r>
              <a:rPr lang="en-US" altLang="ja-JP" sz="2400" dirty="0" smtClean="0"/>
              <a:t>Log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loss</a:t>
            </a:r>
            <a:r>
              <a:rPr lang="ja-JP" altLang="en-US" sz="2400" dirty="0" smtClean="0"/>
              <a:t>で評価</a:t>
            </a:r>
            <a:endParaRPr lang="en-US" altLang="ja-JP" sz="2400" dirty="0" smtClean="0"/>
          </a:p>
          <a:p>
            <a:r>
              <a:rPr lang="en-US" altLang="ja-JP" sz="2400" dirty="0" smtClean="0"/>
              <a:t>(</a:t>
            </a:r>
            <a:r>
              <a:rPr lang="ja-JP" altLang="en-US" sz="2400" dirty="0" smtClean="0"/>
              <a:t>小さいほど正解率が高い</a:t>
            </a:r>
            <a:r>
              <a:rPr lang="en-US" altLang="ja-JP" sz="2400" dirty="0" smtClean="0"/>
              <a:t>)</a:t>
            </a: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193" y="5747517"/>
            <a:ext cx="39909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4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206248" y="220472"/>
            <a:ext cx="5564632" cy="876808"/>
          </a:xfrm>
        </p:spPr>
        <p:txBody>
          <a:bodyPr>
            <a:normAutofit/>
          </a:bodyPr>
          <a:lstStyle/>
          <a:p>
            <a:r>
              <a:rPr lang="en-US" altLang="ja-JP" u="sng" dirty="0" smtClean="0"/>
              <a:t>2.</a:t>
            </a:r>
            <a:r>
              <a:rPr lang="ja-JP" altLang="en-US" u="sng" dirty="0" smtClean="0"/>
              <a:t>チーム </a:t>
            </a:r>
            <a:r>
              <a:rPr lang="en-US" altLang="ja-JP" u="sng" dirty="0" smtClean="0"/>
              <a:t>PQI</a:t>
            </a:r>
            <a:endParaRPr kumimoji="1" lang="ja-JP" altLang="en-US" u="sng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94275"/>
              </p:ext>
            </p:extLst>
          </p:nvPr>
        </p:nvGraphicFramePr>
        <p:xfrm>
          <a:off x="496902" y="1201184"/>
          <a:ext cx="11047906" cy="518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046">
                  <a:extLst>
                    <a:ext uri="{9D8B030D-6E8A-4147-A177-3AD203B41FA5}">
                      <a16:colId xmlns:a16="http://schemas.microsoft.com/office/drawing/2014/main" val="3045321860"/>
                    </a:ext>
                  </a:extLst>
                </a:gridCol>
                <a:gridCol w="2564319">
                  <a:extLst>
                    <a:ext uri="{9D8B030D-6E8A-4147-A177-3AD203B41FA5}">
                      <a16:colId xmlns:a16="http://schemas.microsoft.com/office/drawing/2014/main" val="1943682752"/>
                    </a:ext>
                  </a:extLst>
                </a:gridCol>
                <a:gridCol w="2590324">
                  <a:extLst>
                    <a:ext uri="{9D8B030D-6E8A-4147-A177-3AD203B41FA5}">
                      <a16:colId xmlns:a16="http://schemas.microsoft.com/office/drawing/2014/main" val="1779356951"/>
                    </a:ext>
                  </a:extLst>
                </a:gridCol>
                <a:gridCol w="2604357">
                  <a:extLst>
                    <a:ext uri="{9D8B030D-6E8A-4147-A177-3AD203B41FA5}">
                      <a16:colId xmlns:a16="http://schemas.microsoft.com/office/drawing/2014/main" val="1232405929"/>
                    </a:ext>
                  </a:extLst>
                </a:gridCol>
                <a:gridCol w="2513860">
                  <a:extLst>
                    <a:ext uri="{9D8B030D-6E8A-4147-A177-3AD203B41FA5}">
                      <a16:colId xmlns:a16="http://schemas.microsoft.com/office/drawing/2014/main" val="2958291153"/>
                    </a:ext>
                  </a:extLst>
                </a:gridCol>
              </a:tblGrid>
              <a:tr h="103880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名前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中向</a:t>
                      </a:r>
                      <a:endParaRPr kumimoji="1" lang="en-US" altLang="ja-JP" dirty="0" smtClean="0"/>
                    </a:p>
                    <a:p>
                      <a:pPr algn="ctr"/>
                      <a:r>
                        <a:rPr kumimoji="1" lang="ja-JP" altLang="en-US" dirty="0" smtClean="0"/>
                        <a:t>（リーダー）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瀧</a:t>
                      </a:r>
                      <a:endParaRPr kumimoji="1" lang="en-US" altLang="ja-JP" dirty="0" smtClean="0"/>
                    </a:p>
                    <a:p>
                      <a:pPr algn="ctr"/>
                      <a:r>
                        <a:rPr kumimoji="1" lang="ja-JP" altLang="en-US" dirty="0" smtClean="0"/>
                        <a:t>（期待の星）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岸川</a:t>
                      </a:r>
                      <a:endParaRPr kumimoji="1" lang="en-US" altLang="ja-JP" dirty="0" smtClean="0"/>
                    </a:p>
                    <a:p>
                      <a:pPr algn="ctr"/>
                      <a:r>
                        <a:rPr kumimoji="1" lang="en-US" altLang="ja-JP" dirty="0" smtClean="0"/>
                        <a:t>(</a:t>
                      </a:r>
                      <a:r>
                        <a:rPr kumimoji="1" lang="ja-JP" altLang="en-US" dirty="0" smtClean="0"/>
                        <a:t>沈黙の反逆児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山村</a:t>
                      </a:r>
                      <a:endParaRPr kumimoji="1" lang="en-US" altLang="ja-JP" dirty="0" smtClean="0"/>
                    </a:p>
                    <a:p>
                      <a:pPr algn="ctr"/>
                      <a:r>
                        <a:rPr kumimoji="1" lang="ja-JP" altLang="en-US" dirty="0" smtClean="0"/>
                        <a:t>（人志 松本）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894786"/>
                  </a:ext>
                </a:extLst>
              </a:tr>
              <a:tr h="245413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/>
                        <a:t>写真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126562"/>
                  </a:ext>
                </a:extLst>
              </a:tr>
              <a:tr h="59005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/>
                        <a:t>所属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データ分析推進</a:t>
                      </a:r>
                      <a:r>
                        <a:rPr kumimoji="1" lang="en-US" altLang="ja-JP" sz="1600" dirty="0" smtClean="0"/>
                        <a:t>Grp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データ分析推進</a:t>
                      </a:r>
                      <a:r>
                        <a:rPr kumimoji="1" lang="en-US" altLang="ja-JP" sz="1600" dirty="0" smtClean="0"/>
                        <a:t>Grp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データ分析企画</a:t>
                      </a:r>
                      <a:r>
                        <a:rPr kumimoji="1" lang="en-US" altLang="ja-JP" sz="1600" dirty="0" smtClean="0"/>
                        <a:t>Grp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データ分析推進</a:t>
                      </a:r>
                      <a:r>
                        <a:rPr kumimoji="1" lang="en-US" altLang="ja-JP" sz="1600" dirty="0" smtClean="0"/>
                        <a:t>Grp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1471"/>
                  </a:ext>
                </a:extLst>
              </a:tr>
              <a:tr h="1097078">
                <a:tc>
                  <a:txBody>
                    <a:bodyPr/>
                    <a:lstStyle/>
                    <a:p>
                      <a:pPr algn="ctr"/>
                      <a:endParaRPr kumimoji="1" lang="en-US" altLang="ja-JP" sz="1400" dirty="0" smtClean="0"/>
                    </a:p>
                    <a:p>
                      <a:pPr algn="ctr"/>
                      <a:endParaRPr kumimoji="1" lang="en-US" altLang="ja-JP" sz="1400" dirty="0" smtClean="0"/>
                    </a:p>
                    <a:p>
                      <a:pPr algn="ctr"/>
                      <a:r>
                        <a:rPr kumimoji="1" lang="en-US" altLang="ja-JP" sz="1400" dirty="0" smtClean="0"/>
                        <a:t>AI</a:t>
                      </a:r>
                      <a:r>
                        <a:rPr kumimoji="1" lang="ja-JP" altLang="en-US" sz="1400" dirty="0" smtClean="0"/>
                        <a:t>歴</a:t>
                      </a:r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AI</a:t>
                      </a:r>
                      <a:r>
                        <a:rPr kumimoji="1" lang="ja-JP" altLang="en-US" sz="1600" dirty="0" smtClean="0"/>
                        <a:t>歴</a:t>
                      </a:r>
                      <a:r>
                        <a:rPr kumimoji="1" lang="en-US" altLang="ja-JP" sz="1600" dirty="0" smtClean="0"/>
                        <a:t>1</a:t>
                      </a:r>
                      <a:r>
                        <a:rPr kumimoji="1" lang="ja-JP" altLang="en-US" sz="1600" dirty="0" smtClean="0"/>
                        <a:t>年</a:t>
                      </a:r>
                      <a:endParaRPr kumimoji="1" lang="en-US" altLang="ja-JP" sz="1600" dirty="0" smtClean="0"/>
                    </a:p>
                    <a:p>
                      <a:pPr algn="ctr"/>
                      <a:r>
                        <a:rPr kumimoji="1" lang="en-US" altLang="ja-JP" sz="1600" dirty="0" smtClean="0"/>
                        <a:t>Python</a:t>
                      </a:r>
                      <a:r>
                        <a:rPr kumimoji="1" lang="ja-JP" altLang="en-US" sz="1600" dirty="0" smtClean="0"/>
                        <a:t>講座 講師</a:t>
                      </a:r>
                      <a:endParaRPr kumimoji="1" lang="en-US" altLang="ja-JP" sz="1600" dirty="0" smtClean="0"/>
                    </a:p>
                    <a:p>
                      <a:pPr algn="ctr"/>
                      <a:r>
                        <a:rPr kumimoji="1" lang="ja-JP" altLang="en-US" sz="1600" dirty="0" smtClean="0"/>
                        <a:t>機械学習講座 </a:t>
                      </a:r>
                      <a:r>
                        <a:rPr kumimoji="1" lang="ja-JP" altLang="en-US" sz="1600" dirty="0" smtClean="0"/>
                        <a:t>講師</a:t>
                      </a:r>
                      <a:endParaRPr kumimoji="1" lang="en-US" altLang="ja-JP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AI</a:t>
                      </a:r>
                      <a:r>
                        <a:rPr kumimoji="1" lang="ja-JP" altLang="en-US" sz="1600" dirty="0" smtClean="0"/>
                        <a:t>歴</a:t>
                      </a:r>
                      <a:r>
                        <a:rPr kumimoji="1" lang="en-US" altLang="ja-JP" sz="1600" dirty="0" smtClean="0"/>
                        <a:t>1</a:t>
                      </a:r>
                      <a:r>
                        <a:rPr kumimoji="1" lang="ja-JP" altLang="en-US" sz="1600" dirty="0" smtClean="0"/>
                        <a:t>年</a:t>
                      </a:r>
                      <a:endParaRPr kumimoji="1" lang="en-US" altLang="ja-JP" sz="1600" dirty="0" smtClean="0"/>
                    </a:p>
                    <a:p>
                      <a:pPr algn="ctr"/>
                      <a:r>
                        <a:rPr kumimoji="1" lang="en-US" altLang="ja-JP" sz="1600" dirty="0" smtClean="0"/>
                        <a:t>Python</a:t>
                      </a:r>
                      <a:r>
                        <a:rPr kumimoji="1" lang="ja-JP" altLang="en-US" sz="1600" dirty="0" smtClean="0"/>
                        <a:t>講座 講師</a:t>
                      </a:r>
                      <a:endParaRPr kumimoji="1" lang="en-US" altLang="ja-JP" sz="1600" dirty="0" smtClean="0"/>
                    </a:p>
                    <a:p>
                      <a:pPr algn="ctr"/>
                      <a:r>
                        <a:rPr kumimoji="1" lang="ja-JP" altLang="en-US" sz="1600" dirty="0" smtClean="0"/>
                        <a:t>機械学習講座 講師</a:t>
                      </a:r>
                      <a:endParaRPr kumimoji="1" lang="en-US" altLang="ja-JP" sz="1600" dirty="0" smtClean="0"/>
                    </a:p>
                    <a:p>
                      <a:pPr algn="ctr"/>
                      <a:r>
                        <a:rPr kumimoji="1" lang="ja-JP" altLang="en-US" sz="1600" dirty="0" smtClean="0"/>
                        <a:t>機械学習道場 師範代</a:t>
                      </a:r>
                      <a:endParaRPr kumimoji="1" lang="en-US" altLang="ja-JP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AI</a:t>
                      </a:r>
                      <a:r>
                        <a:rPr kumimoji="1" lang="ja-JP" altLang="en-US" sz="1600" dirty="0" smtClean="0"/>
                        <a:t>歴</a:t>
                      </a:r>
                      <a:r>
                        <a:rPr kumimoji="1" lang="en-US" altLang="ja-JP" sz="1600" dirty="0" smtClean="0"/>
                        <a:t>2</a:t>
                      </a:r>
                      <a:r>
                        <a:rPr kumimoji="1" lang="ja-JP" altLang="en-US" sz="1600" dirty="0" smtClean="0"/>
                        <a:t>年</a:t>
                      </a:r>
                      <a:endParaRPr kumimoji="1" lang="en-US" altLang="ja-JP" sz="1600" dirty="0" smtClean="0"/>
                    </a:p>
                    <a:p>
                      <a:pPr algn="ctr"/>
                      <a:r>
                        <a:rPr kumimoji="1" lang="ja-JP" altLang="en-US" sz="1600" dirty="0" smtClean="0"/>
                        <a:t>事務系</a:t>
                      </a:r>
                      <a:r>
                        <a:rPr kumimoji="1" lang="en-US" altLang="ja-JP" sz="1600" dirty="0" smtClean="0"/>
                        <a:t>AI</a:t>
                      </a:r>
                      <a:r>
                        <a:rPr kumimoji="1" lang="ja-JP" altLang="en-US" sz="1600" dirty="0" smtClean="0"/>
                        <a:t>講座 担当</a:t>
                      </a:r>
                      <a:endParaRPr kumimoji="1" lang="en-US" altLang="ja-JP" sz="1600" dirty="0" smtClean="0"/>
                    </a:p>
                    <a:p>
                      <a:pPr algn="ctr"/>
                      <a:r>
                        <a:rPr kumimoji="1" lang="ja-JP" altLang="en-US" sz="1600" dirty="0" smtClean="0"/>
                        <a:t>機械学習道場 師範代</a:t>
                      </a:r>
                      <a:endParaRPr kumimoji="1" lang="en-US" altLang="ja-JP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AI</a:t>
                      </a:r>
                      <a:r>
                        <a:rPr kumimoji="1" lang="ja-JP" altLang="en-US" sz="1600" dirty="0" smtClean="0"/>
                        <a:t>歴</a:t>
                      </a:r>
                      <a:r>
                        <a:rPr kumimoji="1" lang="en-US" altLang="ja-JP" sz="1600" dirty="0" smtClean="0"/>
                        <a:t>2</a:t>
                      </a:r>
                      <a:r>
                        <a:rPr kumimoji="1" lang="ja-JP" altLang="en-US" sz="1600" dirty="0" smtClean="0"/>
                        <a:t>年</a:t>
                      </a:r>
                      <a:endParaRPr kumimoji="1" lang="en-US" altLang="ja-JP" sz="1600" dirty="0" smtClean="0"/>
                    </a:p>
                    <a:p>
                      <a:pPr algn="ctr"/>
                      <a:r>
                        <a:rPr kumimoji="1" lang="ja-JP" altLang="en-US" sz="1600" dirty="0" smtClean="0"/>
                        <a:t>機械学習道場 師範</a:t>
                      </a:r>
                      <a:endParaRPr kumimoji="1" lang="en-US" altLang="ja-JP" sz="1600" dirty="0" smtClean="0"/>
                    </a:p>
                    <a:p>
                      <a:pPr algn="ctr"/>
                      <a:r>
                        <a:rPr kumimoji="1" lang="en-US" altLang="ja-JP" sz="1600" dirty="0" smtClean="0"/>
                        <a:t>Deep</a:t>
                      </a:r>
                      <a:r>
                        <a:rPr kumimoji="1" lang="en-US" altLang="ja-JP" sz="1600" baseline="0" dirty="0" smtClean="0"/>
                        <a:t> Learners</a:t>
                      </a:r>
                      <a:r>
                        <a:rPr kumimoji="1" lang="ja-JP" altLang="en-US" sz="1600" baseline="0" dirty="0" smtClean="0"/>
                        <a:t>代表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617840"/>
                  </a:ext>
                </a:extLst>
              </a:tr>
            </a:tbl>
          </a:graphicData>
        </a:graphic>
      </p:graphicFrame>
      <p:sp>
        <p:nvSpPr>
          <p:cNvPr id="9" name="タイトル 1"/>
          <p:cNvSpPr txBox="1">
            <a:spLocks/>
          </p:cNvSpPr>
          <p:nvPr/>
        </p:nvSpPr>
        <p:spPr>
          <a:xfrm>
            <a:off x="4229608" y="237744"/>
            <a:ext cx="6966712" cy="876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smtClean="0"/>
              <a:t>; Process Quality Innovation</a:t>
            </a:r>
            <a:endParaRPr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292" y="2366088"/>
            <a:ext cx="2166919" cy="21595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366088"/>
            <a:ext cx="2278089" cy="22233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031" y="2366089"/>
            <a:ext cx="2350993" cy="2159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597" y="2394370"/>
            <a:ext cx="2123104" cy="213122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6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/>
          <p:cNvSpPr/>
          <p:nvPr/>
        </p:nvSpPr>
        <p:spPr>
          <a:xfrm>
            <a:off x="6697651" y="2079166"/>
            <a:ext cx="5253557" cy="407779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8"/>
          <p:cNvSpPr/>
          <p:nvPr/>
        </p:nvSpPr>
        <p:spPr>
          <a:xfrm>
            <a:off x="206248" y="1113966"/>
            <a:ext cx="5330952" cy="56322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6248" y="220472"/>
            <a:ext cx="4914392" cy="876808"/>
          </a:xfrm>
        </p:spPr>
        <p:txBody>
          <a:bodyPr>
            <a:normAutofit/>
          </a:bodyPr>
          <a:lstStyle/>
          <a:p>
            <a:r>
              <a:rPr lang="en-US" altLang="ja-JP" u="sng" dirty="0" smtClean="0"/>
              <a:t>3.</a:t>
            </a:r>
            <a:r>
              <a:rPr lang="ja-JP" altLang="en-US" u="sng" dirty="0" smtClean="0"/>
              <a:t>データの分割</a:t>
            </a:r>
            <a:endParaRPr kumimoji="1" lang="ja-JP" altLang="en-US" u="sng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7" y="2701919"/>
            <a:ext cx="1769149" cy="13268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7" y="5304982"/>
            <a:ext cx="1777236" cy="133292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99288" y="1193254"/>
            <a:ext cx="487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Train Data</a:t>
            </a:r>
            <a:endParaRPr lang="en-US" altLang="ja-JP" sz="2400" b="1" u="sng" dirty="0"/>
          </a:p>
          <a:p>
            <a:r>
              <a:rPr lang="ja-JP" altLang="en-US" sz="2400" dirty="0" smtClean="0"/>
              <a:t>ラベルの付いている画像</a:t>
            </a:r>
            <a:r>
              <a:rPr lang="en-US" altLang="ja-JP" sz="2400" dirty="0" smtClean="0"/>
              <a:t>22,424</a:t>
            </a:r>
            <a:r>
              <a:rPr lang="ja-JP" altLang="en-US" sz="2400" dirty="0" smtClean="0"/>
              <a:t>枚</a:t>
            </a:r>
            <a:endParaRPr lang="en-US" altLang="ja-JP" sz="2400" dirty="0" smtClean="0"/>
          </a:p>
          <a:p>
            <a:r>
              <a:rPr lang="ja-JP" altLang="en-US" sz="2400" dirty="0" smtClean="0"/>
              <a:t>登場人物</a:t>
            </a:r>
            <a:r>
              <a:rPr lang="ja-JP" altLang="en-US" sz="2400" dirty="0"/>
              <a:t>は</a:t>
            </a:r>
            <a:r>
              <a:rPr lang="en-US" altLang="ja-JP" sz="2400" dirty="0" smtClean="0"/>
              <a:t>26</a:t>
            </a:r>
            <a:r>
              <a:rPr lang="ja-JP" altLang="en-US" sz="2400" dirty="0" smtClean="0"/>
              <a:t>人</a:t>
            </a:r>
            <a:endParaRPr lang="en-US" altLang="ja-JP" sz="2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99288" y="4259392"/>
            <a:ext cx="5717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Test Data</a:t>
            </a:r>
          </a:p>
          <a:p>
            <a:r>
              <a:rPr lang="ja-JP" altLang="en-US" sz="2400" dirty="0" smtClean="0"/>
              <a:t>ラベルの</a:t>
            </a:r>
            <a:r>
              <a:rPr lang="ja-JP" altLang="en-US" sz="2400" dirty="0"/>
              <a:t>付</a:t>
            </a:r>
            <a:r>
              <a:rPr lang="ja-JP" altLang="en-US" sz="2400" dirty="0" smtClean="0"/>
              <a:t>いていない画像 </a:t>
            </a:r>
            <a:r>
              <a:rPr lang="en-US" altLang="ja-JP" sz="2400" dirty="0" smtClean="0"/>
              <a:t>79,726</a:t>
            </a:r>
            <a:r>
              <a:rPr lang="ja-JP" altLang="en-US" sz="2400" dirty="0" smtClean="0"/>
              <a:t>枚</a:t>
            </a:r>
            <a:endParaRPr lang="en-US" altLang="ja-JP" sz="24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90" y="2701919"/>
            <a:ext cx="1788160" cy="1341120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13297" y="2436072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Normal Driving</a:t>
            </a:r>
            <a:endParaRPr kumimoji="1" lang="ja-JP" altLang="en-US" sz="105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12575" y="2436072"/>
            <a:ext cx="192659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Texting -right</a:t>
            </a:r>
            <a:endParaRPr kumimoji="1" lang="ja-JP" altLang="en-US" sz="1050" dirty="0"/>
          </a:p>
        </p:txBody>
      </p:sp>
      <p:sp>
        <p:nvSpPr>
          <p:cNvPr id="18" name="右矢印 17"/>
          <p:cNvSpPr/>
          <p:nvPr/>
        </p:nvSpPr>
        <p:spPr>
          <a:xfrm>
            <a:off x="5663709" y="2344140"/>
            <a:ext cx="828395" cy="518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7"/>
          <a:srcRect l="12679" b="9558"/>
          <a:stretch/>
        </p:blipFill>
        <p:spPr>
          <a:xfrm>
            <a:off x="7145493" y="2915537"/>
            <a:ext cx="1728660" cy="1714698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/>
          <a:srcRect l="10043" b="10500"/>
          <a:stretch/>
        </p:blipFill>
        <p:spPr>
          <a:xfrm>
            <a:off x="9009710" y="2916759"/>
            <a:ext cx="1718577" cy="172608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6942329" y="2059585"/>
            <a:ext cx="500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Validation Data</a:t>
            </a:r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人分のデータ（</a:t>
            </a:r>
            <a:r>
              <a:rPr lang="en-US" altLang="ja-JP" sz="2400" dirty="0" smtClean="0"/>
              <a:t>1,958</a:t>
            </a:r>
            <a:r>
              <a:rPr lang="ja-JP" altLang="en-US" sz="2400" dirty="0" smtClean="0"/>
              <a:t>枚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を使用</a:t>
            </a:r>
            <a:endParaRPr lang="en-US" altLang="ja-JP" sz="2400" dirty="0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942329" y="5110723"/>
            <a:ext cx="500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u="sng" dirty="0" smtClean="0"/>
              <a:t>Train Data</a:t>
            </a:r>
          </a:p>
          <a:p>
            <a:r>
              <a:rPr lang="en-US" altLang="ja-JP" sz="2400" dirty="0" smtClean="0"/>
              <a:t>24</a:t>
            </a:r>
            <a:r>
              <a:rPr lang="ja-JP" altLang="en-US" sz="2400" dirty="0" smtClean="0"/>
              <a:t>人分のデータ（</a:t>
            </a:r>
            <a:r>
              <a:rPr lang="en-US" altLang="ja-JP" sz="2400" dirty="0" smtClean="0"/>
              <a:t>20,466</a:t>
            </a:r>
            <a:r>
              <a:rPr lang="ja-JP" altLang="en-US" sz="2400" dirty="0" smtClean="0"/>
              <a:t>枚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を使用</a:t>
            </a:r>
            <a:endParaRPr lang="en-US" altLang="ja-JP" sz="2400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697651" y="341374"/>
            <a:ext cx="5105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最初ランダムに</a:t>
            </a:r>
            <a:r>
              <a:rPr lang="en-US" altLang="ja-JP" sz="2400" dirty="0" smtClean="0"/>
              <a:t>8:2</a:t>
            </a:r>
            <a:r>
              <a:rPr lang="ja-JP" altLang="en-US" sz="2400" dirty="0" smtClean="0"/>
              <a:t>に分割したら</a:t>
            </a:r>
            <a:endParaRPr lang="en-US" altLang="ja-JP" sz="2400" dirty="0" smtClean="0"/>
          </a:p>
          <a:p>
            <a:r>
              <a:rPr lang="ja-JP" altLang="en-US" sz="2400" b="1" dirty="0" smtClean="0">
                <a:solidFill>
                  <a:srgbClr val="FF0000"/>
                </a:solidFill>
              </a:rPr>
              <a:t>情報のリーク</a:t>
            </a:r>
            <a:r>
              <a:rPr lang="ja-JP" altLang="en-US" sz="2400" dirty="0" smtClean="0"/>
              <a:t>が発生</a:t>
            </a:r>
            <a:endParaRPr lang="en-US" altLang="ja-JP" sz="2400" dirty="0" smtClean="0"/>
          </a:p>
          <a:p>
            <a:r>
              <a:rPr lang="ja-JP" altLang="en-US" sz="2400" dirty="0" smtClean="0"/>
              <a:t>⇒人で分割することに</a:t>
            </a:r>
            <a:endParaRPr lang="en-US" altLang="ja-JP" sz="2400" dirty="0" smtClean="0"/>
          </a:p>
        </p:txBody>
      </p:sp>
      <p:sp>
        <p:nvSpPr>
          <p:cNvPr id="27" name="正方形/長方形 26"/>
          <p:cNvSpPr/>
          <p:nvPr/>
        </p:nvSpPr>
        <p:spPr>
          <a:xfrm>
            <a:off x="6697651" y="292490"/>
            <a:ext cx="4707264" cy="1298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63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/>
          <p:nvPr/>
        </p:nvSpPr>
        <p:spPr>
          <a:xfrm>
            <a:off x="3624642" y="3749040"/>
            <a:ext cx="7686485" cy="288886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6248" y="3749040"/>
            <a:ext cx="2902712" cy="288886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60" y="1277651"/>
            <a:ext cx="7281671" cy="2017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6248" y="220472"/>
            <a:ext cx="4914392" cy="876808"/>
          </a:xfrm>
        </p:spPr>
        <p:txBody>
          <a:bodyPr>
            <a:normAutofit/>
          </a:bodyPr>
          <a:lstStyle/>
          <a:p>
            <a:r>
              <a:rPr lang="en-US" altLang="ja-JP" u="sng" dirty="0" smtClean="0"/>
              <a:t>4.</a:t>
            </a:r>
            <a:r>
              <a:rPr lang="ja-JP" altLang="en-US" u="sng" dirty="0" smtClean="0"/>
              <a:t>データ拡張</a:t>
            </a:r>
            <a:endParaRPr kumimoji="1" lang="ja-JP" altLang="en-US" u="sng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22645" y="456183"/>
            <a:ext cx="5105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過学習対策としてデータ拡張を実施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6042213" y="411621"/>
            <a:ext cx="5466079" cy="5507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739321" y="1394987"/>
            <a:ext cx="15657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正規化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回転角度</a:t>
            </a:r>
            <a:endParaRPr lang="en-US" altLang="ja-JP" sz="1400" dirty="0" smtClean="0"/>
          </a:p>
          <a:p>
            <a:r>
              <a:rPr kumimoji="1" lang="ja-JP" altLang="en-US" sz="1400" dirty="0"/>
              <a:t>横</a:t>
            </a:r>
            <a:r>
              <a:rPr kumimoji="1" lang="ja-JP" altLang="en-US" sz="1400" dirty="0" smtClean="0"/>
              <a:t>方向の移動量</a:t>
            </a:r>
            <a:endParaRPr kumimoji="1" lang="en-US" altLang="ja-JP" sz="1400" dirty="0" smtClean="0"/>
          </a:p>
          <a:p>
            <a:r>
              <a:rPr lang="ja-JP" altLang="en-US" sz="1400" dirty="0"/>
              <a:t>縦方向</a:t>
            </a:r>
            <a:r>
              <a:rPr lang="ja-JP" altLang="en-US" sz="1400" dirty="0" smtClean="0"/>
              <a:t>の移動量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ねじれ量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拡大量</a:t>
            </a:r>
            <a:endParaRPr lang="en-US" altLang="ja-JP" sz="1400" dirty="0" smtClean="0"/>
          </a:p>
          <a:p>
            <a:r>
              <a:rPr lang="ja-JP" altLang="en-US" sz="1400" dirty="0" smtClean="0"/>
              <a:t>左右反転要否</a:t>
            </a:r>
            <a:endParaRPr kumimoji="1" lang="ja-JP" altLang="en-US" sz="1000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11" y="4021838"/>
            <a:ext cx="2491105" cy="2433507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780668" y="3586919"/>
            <a:ext cx="192659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元画像</a:t>
            </a:r>
            <a:endParaRPr kumimoji="1" lang="ja-JP" altLang="en-US" sz="1600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112" y="4064280"/>
            <a:ext cx="2440581" cy="243350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340" y="4064280"/>
            <a:ext cx="2545913" cy="2459854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746" y="4066135"/>
            <a:ext cx="2430888" cy="2452212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6708076" y="3647681"/>
            <a:ext cx="192659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/>
              <a:t>データ拡張</a:t>
            </a:r>
            <a:endParaRPr kumimoji="1" lang="ja-JP" altLang="en-US" sz="1600" dirty="0"/>
          </a:p>
        </p:txBody>
      </p:sp>
      <p:sp>
        <p:nvSpPr>
          <p:cNvPr id="32" name="右矢印 31"/>
          <p:cNvSpPr/>
          <p:nvPr/>
        </p:nvSpPr>
        <p:spPr>
          <a:xfrm>
            <a:off x="3156607" y="4719790"/>
            <a:ext cx="441788" cy="518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59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/>
          <p:nvPr/>
        </p:nvSpPr>
        <p:spPr>
          <a:xfrm>
            <a:off x="206248" y="1170134"/>
            <a:ext cx="6915912" cy="55862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6248" y="220472"/>
            <a:ext cx="4914392" cy="876808"/>
          </a:xfrm>
        </p:spPr>
        <p:txBody>
          <a:bodyPr>
            <a:normAutofit/>
          </a:bodyPr>
          <a:lstStyle/>
          <a:p>
            <a:r>
              <a:rPr lang="en-US" altLang="ja-JP" u="sng" dirty="0"/>
              <a:t>5</a:t>
            </a:r>
            <a:r>
              <a:rPr lang="en-US" altLang="ja-JP" u="sng" dirty="0" smtClean="0"/>
              <a:t>.</a:t>
            </a:r>
            <a:r>
              <a:rPr lang="ja-JP" altLang="en-US" u="sng" dirty="0" smtClean="0"/>
              <a:t>モデルの作成</a:t>
            </a:r>
            <a:endParaRPr kumimoji="1" lang="ja-JP" altLang="en-US" u="sng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76" y="1261574"/>
            <a:ext cx="2917952" cy="5285212"/>
          </a:xfrm>
          <a:prstGeom prst="rect">
            <a:avLst/>
          </a:prstGeom>
        </p:spPr>
      </p:pic>
      <p:sp>
        <p:nvSpPr>
          <p:cNvPr id="12" name="右中かっこ 11"/>
          <p:cNvSpPr/>
          <p:nvPr/>
        </p:nvSpPr>
        <p:spPr>
          <a:xfrm>
            <a:off x="3243072" y="1459407"/>
            <a:ext cx="312928" cy="38237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9616" y="3140470"/>
            <a:ext cx="126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/>
              <a:t>VGG16</a:t>
            </a:r>
          </a:p>
        </p:txBody>
      </p:sp>
      <p:sp>
        <p:nvSpPr>
          <p:cNvPr id="14" name="右中かっこ 13"/>
          <p:cNvSpPr/>
          <p:nvPr/>
        </p:nvSpPr>
        <p:spPr>
          <a:xfrm>
            <a:off x="3243072" y="5283198"/>
            <a:ext cx="312928" cy="230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556000" y="5173849"/>
            <a:ext cx="142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/>
              <a:t>Flatten</a:t>
            </a:r>
          </a:p>
        </p:txBody>
      </p:sp>
      <p:sp>
        <p:nvSpPr>
          <p:cNvPr id="16" name="右中かっこ 15"/>
          <p:cNvSpPr/>
          <p:nvPr/>
        </p:nvSpPr>
        <p:spPr>
          <a:xfrm>
            <a:off x="3276600" y="5518002"/>
            <a:ext cx="245872" cy="405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7" name="右中かっこ 16"/>
          <p:cNvSpPr/>
          <p:nvPr/>
        </p:nvSpPr>
        <p:spPr>
          <a:xfrm>
            <a:off x="3310128" y="5943227"/>
            <a:ext cx="245872" cy="3809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8" name="右中かっこ 17"/>
          <p:cNvSpPr/>
          <p:nvPr/>
        </p:nvSpPr>
        <p:spPr>
          <a:xfrm>
            <a:off x="3310128" y="6324157"/>
            <a:ext cx="245872" cy="2226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556000" y="5510916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/>
              <a:t>Dense(64,dropout=0.5)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556000" y="5898017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D</a:t>
            </a:r>
            <a:r>
              <a:rPr lang="en-US" altLang="ja-JP" sz="2000" b="1" dirty="0" smtClean="0"/>
              <a:t>ense(64,dropout=0.5)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56000" y="6233453"/>
            <a:ext cx="300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err="1" smtClean="0"/>
              <a:t>Softmax</a:t>
            </a:r>
            <a:r>
              <a:rPr lang="en-US" altLang="ja-JP" sz="2000" b="1" dirty="0" smtClean="0"/>
              <a:t>(10)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853681" y="2955543"/>
            <a:ext cx="3291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いろいろ試した結果、</a:t>
            </a:r>
            <a:endParaRPr lang="en-US" altLang="ja-JP" sz="2400" dirty="0" smtClean="0"/>
          </a:p>
          <a:p>
            <a:r>
              <a:rPr lang="en-US" altLang="ja-JP" sz="2400" dirty="0" smtClean="0"/>
              <a:t>VGG16</a:t>
            </a:r>
            <a:r>
              <a:rPr lang="ja-JP" altLang="en-US" sz="2400" dirty="0" smtClean="0"/>
              <a:t>を</a:t>
            </a:r>
            <a:endParaRPr lang="en-US" altLang="ja-JP" sz="2400" dirty="0" smtClean="0"/>
          </a:p>
          <a:p>
            <a:r>
              <a:rPr lang="ja-JP" altLang="en-US" sz="2400" dirty="0" smtClean="0"/>
              <a:t>ファインチューニング</a:t>
            </a:r>
            <a:endParaRPr lang="en-US" altLang="ja-JP" sz="2400" dirty="0" smtClean="0"/>
          </a:p>
          <a:p>
            <a:r>
              <a:rPr lang="ja-JP" altLang="en-US" sz="2400" dirty="0" smtClean="0"/>
              <a:t>することに決定</a:t>
            </a:r>
            <a:endParaRPr lang="en-US" altLang="ja-JP" sz="2400" dirty="0" smtClean="0"/>
          </a:p>
        </p:txBody>
      </p:sp>
      <p:sp>
        <p:nvSpPr>
          <p:cNvPr id="23" name="正方形/長方形 22"/>
          <p:cNvSpPr/>
          <p:nvPr/>
        </p:nvSpPr>
        <p:spPr>
          <a:xfrm>
            <a:off x="7762239" y="2783839"/>
            <a:ext cx="3708401" cy="1889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1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6248" y="220472"/>
            <a:ext cx="4914392" cy="876808"/>
          </a:xfrm>
        </p:spPr>
        <p:txBody>
          <a:bodyPr>
            <a:normAutofit/>
          </a:bodyPr>
          <a:lstStyle/>
          <a:p>
            <a:r>
              <a:rPr lang="en-US" altLang="ja-JP" u="sng" dirty="0" smtClean="0"/>
              <a:t>6.</a:t>
            </a:r>
            <a:r>
              <a:rPr lang="ja-JP" altLang="en-US" u="sng" dirty="0" smtClean="0"/>
              <a:t>モデルの学習</a:t>
            </a:r>
            <a:endParaRPr kumimoji="1" lang="ja-JP" altLang="en-US" u="sng" dirty="0"/>
          </a:p>
        </p:txBody>
      </p:sp>
      <p:sp>
        <p:nvSpPr>
          <p:cNvPr id="6" name="Rectangle 8"/>
          <p:cNvSpPr/>
          <p:nvPr/>
        </p:nvSpPr>
        <p:spPr>
          <a:xfrm>
            <a:off x="206248" y="1170134"/>
            <a:ext cx="7129272" cy="55862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76" y="1261574"/>
            <a:ext cx="2917952" cy="5285212"/>
          </a:xfrm>
          <a:prstGeom prst="rect">
            <a:avLst/>
          </a:prstGeom>
        </p:spPr>
      </p:pic>
      <p:sp>
        <p:nvSpPr>
          <p:cNvPr id="8" name="右中かっこ 7"/>
          <p:cNvSpPr/>
          <p:nvPr/>
        </p:nvSpPr>
        <p:spPr>
          <a:xfrm>
            <a:off x="3243072" y="1459407"/>
            <a:ext cx="312928" cy="38237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559616" y="3140470"/>
            <a:ext cx="126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/>
              <a:t>VGG16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56000" y="5173849"/>
            <a:ext cx="142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/>
              <a:t>Flatten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56000" y="5510916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/>
              <a:t>Dense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56000" y="5898017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/>
              <a:t>Dense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56000" y="6233453"/>
            <a:ext cx="1270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err="1" smtClean="0"/>
              <a:t>Softmax</a:t>
            </a:r>
            <a:endParaRPr lang="en-US" altLang="ja-JP" sz="2000" b="1" dirty="0" smtClean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506" y="1475892"/>
            <a:ext cx="3495040" cy="253390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147" y="4343782"/>
            <a:ext cx="3573399" cy="2514218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598161" y="198195"/>
            <a:ext cx="5712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モデルは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段階に分けて学習</a:t>
            </a:r>
            <a:endParaRPr lang="en-US" altLang="ja-JP" sz="2400" dirty="0" smtClean="0"/>
          </a:p>
          <a:p>
            <a:r>
              <a:rPr lang="ja-JP" altLang="en-US" sz="2400" dirty="0" smtClean="0"/>
              <a:t>（少しずつ解凍したほうがいいらしい）</a:t>
            </a:r>
            <a:endParaRPr lang="en-US" altLang="ja-JP" sz="24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5527101" y="145056"/>
            <a:ext cx="5784027" cy="917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中かっこ 17"/>
          <p:cNvSpPr/>
          <p:nvPr/>
        </p:nvSpPr>
        <p:spPr>
          <a:xfrm>
            <a:off x="3243072" y="5283198"/>
            <a:ext cx="312928" cy="230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19" name="右中かっこ 18"/>
          <p:cNvSpPr/>
          <p:nvPr/>
        </p:nvSpPr>
        <p:spPr>
          <a:xfrm>
            <a:off x="3276600" y="5518002"/>
            <a:ext cx="245872" cy="405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20" name="右中かっこ 19"/>
          <p:cNvSpPr/>
          <p:nvPr/>
        </p:nvSpPr>
        <p:spPr>
          <a:xfrm>
            <a:off x="3310128" y="5943227"/>
            <a:ext cx="245872" cy="3809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21" name="右中かっこ 20"/>
          <p:cNvSpPr/>
          <p:nvPr/>
        </p:nvSpPr>
        <p:spPr>
          <a:xfrm>
            <a:off x="3310128" y="6324157"/>
            <a:ext cx="245872" cy="2226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22" name="右中かっこ 21"/>
          <p:cNvSpPr/>
          <p:nvPr/>
        </p:nvSpPr>
        <p:spPr>
          <a:xfrm>
            <a:off x="4673600" y="5518002"/>
            <a:ext cx="264728" cy="1115561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928549" y="5885356"/>
            <a:ext cx="142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学習</a:t>
            </a:r>
            <a:r>
              <a:rPr lang="ja-JP" altLang="en-US" sz="2000" b="1" dirty="0"/>
              <a:t>①</a:t>
            </a:r>
            <a:endParaRPr lang="en-US" altLang="ja-JP" sz="2000" b="1" dirty="0" smtClean="0"/>
          </a:p>
        </p:txBody>
      </p:sp>
      <p:sp>
        <p:nvSpPr>
          <p:cNvPr id="24" name="右中かっこ 23"/>
          <p:cNvSpPr/>
          <p:nvPr/>
        </p:nvSpPr>
        <p:spPr>
          <a:xfrm>
            <a:off x="5838519" y="2875280"/>
            <a:ext cx="529184" cy="3758283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367703" y="4554366"/>
            <a:ext cx="142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学習②</a:t>
            </a:r>
            <a:endParaRPr lang="en-US" altLang="ja-JP" sz="2000" b="1" dirty="0" smtClean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8600311" y="1193901"/>
            <a:ext cx="192659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u="sng" dirty="0" smtClean="0"/>
              <a:t>学習①</a:t>
            </a:r>
            <a:endParaRPr kumimoji="1" lang="ja-JP" altLang="en-US" sz="1600" b="1" u="sng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8488551" y="4037121"/>
            <a:ext cx="192659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u="sng" dirty="0" smtClean="0"/>
              <a:t>学習②</a:t>
            </a:r>
            <a:endParaRPr kumimoji="1" lang="ja-JP" altLang="en-US" sz="1600" b="1" u="sng" dirty="0"/>
          </a:p>
        </p:txBody>
      </p:sp>
      <p:sp>
        <p:nvSpPr>
          <p:cNvPr id="29" name="楕円 28"/>
          <p:cNvSpPr/>
          <p:nvPr/>
        </p:nvSpPr>
        <p:spPr>
          <a:xfrm>
            <a:off x="9804400" y="3454400"/>
            <a:ext cx="22352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V="1">
            <a:off x="9977120" y="2944714"/>
            <a:ext cx="250841" cy="49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10102540" y="2413615"/>
            <a:ext cx="192659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一番良かった時のモデルで学習②に移行</a:t>
            </a:r>
            <a:endParaRPr kumimoji="1" lang="ja-JP" altLang="en-US" sz="1200" dirty="0"/>
          </a:p>
        </p:txBody>
      </p:sp>
      <p:sp>
        <p:nvSpPr>
          <p:cNvPr id="37" name="楕円 36"/>
          <p:cNvSpPr/>
          <p:nvPr/>
        </p:nvSpPr>
        <p:spPr>
          <a:xfrm>
            <a:off x="9491026" y="6272784"/>
            <a:ext cx="223520" cy="20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9787128" y="6198985"/>
            <a:ext cx="506984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完成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484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/>
          <p:nvPr/>
        </p:nvSpPr>
        <p:spPr>
          <a:xfrm>
            <a:off x="206248" y="1873504"/>
            <a:ext cx="3959352" cy="439928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6248" y="220472"/>
            <a:ext cx="7850632" cy="876808"/>
          </a:xfrm>
        </p:spPr>
        <p:txBody>
          <a:bodyPr>
            <a:normAutofit fontScale="90000"/>
          </a:bodyPr>
          <a:lstStyle/>
          <a:p>
            <a:r>
              <a:rPr lang="en-US" altLang="ja-JP" u="sng" dirty="0" smtClean="0"/>
              <a:t>7.Grad CAM</a:t>
            </a:r>
            <a:r>
              <a:rPr lang="ja-JP" altLang="en-US" u="sng" dirty="0" smtClean="0"/>
              <a:t>による結果の確認</a:t>
            </a:r>
            <a:endParaRPr kumimoji="1" lang="ja-JP" altLang="en-US" u="sng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128761" y="220472"/>
            <a:ext cx="347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結果を提出したら</a:t>
            </a:r>
            <a:r>
              <a:rPr lang="en-US" altLang="ja-JP" sz="2400" dirty="0" smtClean="0"/>
              <a:t>…</a:t>
            </a:r>
          </a:p>
          <a:p>
            <a:r>
              <a:rPr lang="en-US" altLang="ja-JP" sz="2400" b="1" u="sng" dirty="0" smtClean="0"/>
              <a:t>Private Score </a:t>
            </a:r>
            <a:r>
              <a:rPr lang="ja-JP" altLang="en-US" sz="2400" b="1" u="sng" dirty="0" smtClean="0"/>
              <a:t>： </a:t>
            </a:r>
            <a:r>
              <a:rPr lang="en-US" altLang="ja-JP" sz="2400" b="1" u="sng" dirty="0" smtClean="0"/>
              <a:t>0.45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8056880" y="220472"/>
            <a:ext cx="3786122" cy="1439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28762" y="828639"/>
            <a:ext cx="3642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400" dirty="0"/>
          </a:p>
          <a:p>
            <a:r>
              <a:rPr lang="ja-JP" altLang="en-US" sz="2400" dirty="0" smtClean="0"/>
              <a:t>改善の余地がないか確認</a:t>
            </a:r>
            <a:endParaRPr lang="en-US" altLang="ja-JP" sz="2400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50" y="2051813"/>
            <a:ext cx="3665547" cy="40426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339" y="2009723"/>
            <a:ext cx="2193290" cy="1716488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6935423" y="2141386"/>
            <a:ext cx="4890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予測：</a:t>
            </a:r>
            <a:r>
              <a:rPr lang="en-US" altLang="ja-JP" dirty="0" smtClean="0"/>
              <a:t>Talking on the phone </a:t>
            </a:r>
            <a:r>
              <a:rPr lang="en-US" altLang="ja-JP" dirty="0" smtClean="0"/>
              <a:t>–left</a:t>
            </a:r>
            <a:endParaRPr lang="en-US" altLang="ja-JP" dirty="0" smtClean="0"/>
          </a:p>
          <a:p>
            <a:r>
              <a:rPr lang="ja-JP" altLang="en-US" dirty="0" smtClean="0"/>
              <a:t>結果：</a:t>
            </a:r>
            <a:r>
              <a:rPr lang="ja-JP" altLang="en-US" b="1" dirty="0" smtClean="0">
                <a:solidFill>
                  <a:srgbClr val="0070C0"/>
                </a:solidFill>
              </a:rPr>
              <a:t>正解</a:t>
            </a:r>
            <a:endParaRPr lang="en-US" altLang="ja-JP" b="1" dirty="0" smtClean="0">
              <a:solidFill>
                <a:srgbClr val="0070C0"/>
              </a:solidFill>
            </a:endParaRPr>
          </a:p>
          <a:p>
            <a:endParaRPr lang="en-US" altLang="ja-JP" dirty="0"/>
          </a:p>
          <a:p>
            <a:r>
              <a:rPr lang="ja-JP" altLang="en-US" dirty="0" smtClean="0">
                <a:solidFill>
                  <a:srgbClr val="0070C0"/>
                </a:solidFill>
              </a:rPr>
              <a:t>ただしく携帯電話を見て判断してくれている</a:t>
            </a:r>
            <a:endParaRPr lang="en-US" altLang="ja-JP" dirty="0">
              <a:solidFill>
                <a:srgbClr val="0070C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06248" y="1322684"/>
            <a:ext cx="7063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/>
              <a:t>Deep Learning</a:t>
            </a:r>
            <a:r>
              <a:rPr lang="ja-JP" altLang="en-US" sz="2400" dirty="0" smtClean="0"/>
              <a:t>がどこを見て判断したかを可視化</a:t>
            </a:r>
            <a:endParaRPr lang="en-US" altLang="ja-JP" sz="2400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411" y="3726211"/>
            <a:ext cx="2370672" cy="1733043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6935423" y="3823465"/>
            <a:ext cx="48900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予測：</a:t>
            </a:r>
            <a:r>
              <a:rPr lang="en-US" altLang="ja-JP" dirty="0" smtClean="0"/>
              <a:t>Reaching Behind</a:t>
            </a:r>
          </a:p>
          <a:p>
            <a:r>
              <a:rPr lang="ja-JP" altLang="en-US" dirty="0" smtClean="0"/>
              <a:t>結果：</a:t>
            </a:r>
            <a:r>
              <a:rPr lang="ja-JP" altLang="en-US" b="1" dirty="0" smtClean="0">
                <a:solidFill>
                  <a:srgbClr val="FF0000"/>
                </a:solidFill>
              </a:rPr>
              <a:t>不正解 </a:t>
            </a:r>
            <a:r>
              <a:rPr lang="en-US" altLang="ja-JP" b="1" dirty="0" smtClean="0">
                <a:solidFill>
                  <a:srgbClr val="FF0000"/>
                </a:solidFill>
              </a:rPr>
              <a:t>(</a:t>
            </a:r>
            <a:r>
              <a:rPr lang="ja-JP" altLang="en-US" b="1" dirty="0" smtClean="0">
                <a:solidFill>
                  <a:srgbClr val="FF0000"/>
                </a:solidFill>
              </a:rPr>
              <a:t>正解は </a:t>
            </a:r>
            <a:r>
              <a:rPr lang="en-US" altLang="ja-JP" b="1" dirty="0" smtClean="0">
                <a:solidFill>
                  <a:srgbClr val="FF0000"/>
                </a:solidFill>
              </a:rPr>
              <a:t>hair and make up)</a:t>
            </a:r>
          </a:p>
          <a:p>
            <a:endParaRPr lang="en-US" altLang="ja-JP" dirty="0"/>
          </a:p>
          <a:p>
            <a:r>
              <a:rPr lang="ja-JP" altLang="en-US" dirty="0" smtClean="0">
                <a:solidFill>
                  <a:srgbClr val="FF0000"/>
                </a:solidFill>
              </a:rPr>
              <a:t>シートベルトが見えたら、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en-US" altLang="ja-JP" dirty="0" smtClean="0">
                <a:solidFill>
                  <a:srgbClr val="FF0000"/>
                </a:solidFill>
              </a:rPr>
              <a:t>Reaching Behind</a:t>
            </a:r>
            <a:r>
              <a:rPr lang="ja-JP" altLang="en-US" dirty="0" smtClean="0">
                <a:solidFill>
                  <a:srgbClr val="FF0000"/>
                </a:solidFill>
              </a:rPr>
              <a:t>と判断してしまっている</a:t>
            </a:r>
            <a:r>
              <a:rPr lang="en-US" altLang="ja-JP" dirty="0" smtClean="0">
                <a:solidFill>
                  <a:srgbClr val="FF0000"/>
                </a:solidFill>
              </a:rPr>
              <a:t>…</a:t>
            </a:r>
            <a:r>
              <a:rPr lang="ja-JP" altLang="en-US" dirty="0" err="1" smtClean="0">
                <a:solidFill>
                  <a:srgbClr val="FF0000"/>
                </a:solidFill>
              </a:rPr>
              <a:t>。</a:t>
            </a:r>
            <a:endParaRPr lang="en-US" altLang="ja-JP" dirty="0">
              <a:solidFill>
                <a:srgbClr val="FF0000"/>
              </a:solidFill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107" y="5495819"/>
            <a:ext cx="1743075" cy="1362181"/>
          </a:xfrm>
          <a:prstGeom prst="rect">
            <a:avLst/>
          </a:prstGeom>
        </p:spPr>
      </p:pic>
      <p:cxnSp>
        <p:nvCxnSpPr>
          <p:cNvPr id="20" name="直線矢印コネクタ 19"/>
          <p:cNvCxnSpPr/>
          <p:nvPr/>
        </p:nvCxnSpPr>
        <p:spPr>
          <a:xfrm flipH="1">
            <a:off x="6443428" y="6145274"/>
            <a:ext cx="3462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6881112" y="5960608"/>
            <a:ext cx="412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姿勢ではなくベルトで判断している。</a:t>
            </a:r>
            <a:endParaRPr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/>
        </p:nvSpPr>
        <p:spPr>
          <a:xfrm>
            <a:off x="653288" y="2214193"/>
            <a:ext cx="10461752" cy="202184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E753-09C6-4042-91FE-2C74A9061EB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206248" y="220472"/>
            <a:ext cx="7850632" cy="876808"/>
          </a:xfrm>
        </p:spPr>
        <p:txBody>
          <a:bodyPr>
            <a:normAutofit/>
          </a:bodyPr>
          <a:lstStyle/>
          <a:p>
            <a:r>
              <a:rPr lang="en-US" altLang="ja-JP" u="sng" dirty="0"/>
              <a:t>8</a:t>
            </a:r>
            <a:r>
              <a:rPr lang="en-US" altLang="ja-JP" u="sng" dirty="0" smtClean="0"/>
              <a:t>.</a:t>
            </a:r>
            <a:r>
              <a:rPr lang="ja-JP" altLang="en-US" u="sng" dirty="0" smtClean="0"/>
              <a:t>対策の立案</a:t>
            </a:r>
            <a:endParaRPr kumimoji="1" lang="ja-JP" altLang="en-US" u="sng" dirty="0"/>
          </a:p>
        </p:txBody>
      </p:sp>
      <p:sp>
        <p:nvSpPr>
          <p:cNvPr id="7" name="正方形/長方形 6"/>
          <p:cNvSpPr/>
          <p:nvPr/>
        </p:nvSpPr>
        <p:spPr>
          <a:xfrm>
            <a:off x="988568" y="2440283"/>
            <a:ext cx="97911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/>
              <a:t>(</a:t>
            </a:r>
            <a:r>
              <a:rPr lang="ja-JP" altLang="en-US" sz="3200" dirty="0" smtClean="0"/>
              <a:t>対策</a:t>
            </a:r>
            <a:r>
              <a:rPr lang="en-US" altLang="ja-JP" sz="3200" dirty="0" smtClean="0"/>
              <a:t>1) </a:t>
            </a:r>
            <a:r>
              <a:rPr lang="ja-JP" altLang="en-US" sz="3200" dirty="0" smtClean="0"/>
              <a:t>疑似ラベルを活用して、学習データを増やす</a:t>
            </a:r>
            <a:endParaRPr lang="en-US" altLang="ja-JP" sz="3200" dirty="0" smtClean="0"/>
          </a:p>
          <a:p>
            <a:r>
              <a:rPr lang="en-US" altLang="ja-JP" sz="3200" dirty="0" smtClean="0"/>
              <a:t>(</a:t>
            </a:r>
            <a:r>
              <a:rPr lang="ja-JP" altLang="en-US" sz="3200" dirty="0" smtClean="0"/>
              <a:t>対策</a:t>
            </a:r>
            <a:r>
              <a:rPr lang="en-US" altLang="ja-JP" sz="3200" dirty="0" smtClean="0"/>
              <a:t>2) </a:t>
            </a:r>
            <a:r>
              <a:rPr lang="ja-JP" altLang="en-US" sz="3200" dirty="0" smtClean="0"/>
              <a:t>姿勢を検出する</a:t>
            </a:r>
            <a:endParaRPr lang="en-US" altLang="ja-JP" sz="3200" dirty="0" smtClean="0"/>
          </a:p>
          <a:p>
            <a:r>
              <a:rPr lang="en-US" altLang="ja-JP" sz="3200" dirty="0" smtClean="0"/>
              <a:t>(</a:t>
            </a:r>
            <a:r>
              <a:rPr lang="ja-JP" altLang="en-US" sz="3200" dirty="0" smtClean="0"/>
              <a:t>対策</a:t>
            </a:r>
            <a:r>
              <a:rPr lang="en-US" altLang="ja-JP" sz="3200" dirty="0" smtClean="0"/>
              <a:t>3)</a:t>
            </a:r>
            <a:r>
              <a:rPr lang="ja-JP" altLang="en-US" sz="3200" dirty="0" smtClean="0"/>
              <a:t> 顔の向きを計算する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420447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2245</TotalTime>
  <Words>1103</Words>
  <Application>Microsoft Office PowerPoint</Application>
  <PresentationFormat>ワイド画面</PresentationFormat>
  <Paragraphs>259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15</vt:i4>
      </vt:variant>
    </vt:vector>
  </HeadingPairs>
  <TitlesOfParts>
    <vt:vector size="26" baseType="lpstr">
      <vt:lpstr>HG明朝B</vt:lpstr>
      <vt:lpstr>ＭＳ Ｐゴシック</vt:lpstr>
      <vt:lpstr>游ゴシック</vt:lpstr>
      <vt:lpstr>Calibri</vt:lpstr>
      <vt:lpstr>Calibri Light</vt:lpstr>
      <vt:lpstr>Rockwell</vt:lpstr>
      <vt:lpstr>Rockwell Condensed</vt:lpstr>
      <vt:lpstr>Wingdings</vt:lpstr>
      <vt:lpstr>Wingdings 2</vt:lpstr>
      <vt:lpstr>HDOfficeLightV0</vt:lpstr>
      <vt:lpstr>木版活字</vt:lpstr>
      <vt:lpstr>State Farm distracted Driver Detection</vt:lpstr>
      <vt:lpstr>1. テーマ</vt:lpstr>
      <vt:lpstr>2.チーム PQI</vt:lpstr>
      <vt:lpstr>3.データの分割</vt:lpstr>
      <vt:lpstr>4.データ拡張</vt:lpstr>
      <vt:lpstr>5.モデルの作成</vt:lpstr>
      <vt:lpstr>6.モデルの学習</vt:lpstr>
      <vt:lpstr>7.Grad CAMによる結果の確認</vt:lpstr>
      <vt:lpstr>8.対策の立案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トヨタ自動車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トヨタ自動車</dc:creator>
  <cp:lastModifiedBy>トヨタ自動車</cp:lastModifiedBy>
  <cp:revision>39</cp:revision>
  <dcterms:created xsi:type="dcterms:W3CDTF">2020-09-23T13:50:20Z</dcterms:created>
  <dcterms:modified xsi:type="dcterms:W3CDTF">2020-10-06T14:01:24Z</dcterms:modified>
</cp:coreProperties>
</file>